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55" r:id="rId1"/>
    <p:sldMasterId id="2147483680" r:id="rId2"/>
  </p:sldMasterIdLst>
  <p:notesMasterIdLst>
    <p:notesMasterId r:id="rId6"/>
  </p:notesMasterIdLst>
  <p:handoutMasterIdLst>
    <p:handoutMasterId r:id="rId7"/>
  </p:handoutMasterIdLst>
  <p:sldIdLst>
    <p:sldId id="256" r:id="rId3"/>
    <p:sldId id="259" r:id="rId4"/>
    <p:sldId id="260" r:id="rId5"/>
  </p:sldIdLst>
  <p:sldSz cx="9144000" cy="6858000" type="screen4x3"/>
  <p:notesSz cx="6858000" cy="9144000"/>
  <p:defaultTextStyle>
    <a:defPPr>
      <a:defRPr lang="en-GB"/>
    </a:defPPr>
    <a:lvl1pPr algn="ctr" rtl="0" fontAlgn="base">
      <a:lnSpc>
        <a:spcPct val="120000"/>
      </a:lnSpc>
      <a:spcBef>
        <a:spcPct val="0"/>
      </a:spcBef>
      <a:spcAft>
        <a:spcPct val="0"/>
      </a:spcAft>
      <a:defRPr sz="1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1pPr>
    <a:lvl2pPr marL="457200" algn="ctr" rtl="0" fontAlgn="base">
      <a:lnSpc>
        <a:spcPct val="120000"/>
      </a:lnSpc>
      <a:spcBef>
        <a:spcPct val="0"/>
      </a:spcBef>
      <a:spcAft>
        <a:spcPct val="0"/>
      </a:spcAft>
      <a:defRPr sz="1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2pPr>
    <a:lvl3pPr marL="914400" algn="ctr" rtl="0" fontAlgn="base">
      <a:lnSpc>
        <a:spcPct val="120000"/>
      </a:lnSpc>
      <a:spcBef>
        <a:spcPct val="0"/>
      </a:spcBef>
      <a:spcAft>
        <a:spcPct val="0"/>
      </a:spcAft>
      <a:defRPr sz="1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3pPr>
    <a:lvl4pPr marL="1371600" algn="ctr" rtl="0" fontAlgn="base">
      <a:lnSpc>
        <a:spcPct val="120000"/>
      </a:lnSpc>
      <a:spcBef>
        <a:spcPct val="0"/>
      </a:spcBef>
      <a:spcAft>
        <a:spcPct val="0"/>
      </a:spcAft>
      <a:defRPr sz="1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4pPr>
    <a:lvl5pPr marL="1828800" algn="ctr" rtl="0" fontAlgn="base">
      <a:lnSpc>
        <a:spcPct val="120000"/>
      </a:lnSpc>
      <a:spcBef>
        <a:spcPct val="0"/>
      </a:spcBef>
      <a:spcAft>
        <a:spcPct val="0"/>
      </a:spcAft>
      <a:defRPr sz="1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600" kern="1200">
        <a:solidFill>
          <a:srgbClr val="000000"/>
        </a:solidFill>
        <a:latin typeface="Verdan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5CC2DC"/>
    <a:srgbClr val="005172"/>
    <a:srgbClr val="FECB00"/>
    <a:srgbClr val="000000"/>
    <a:srgbClr val="CAE8F3"/>
    <a:srgbClr val="FFFFFF"/>
    <a:srgbClr val="009BBB"/>
    <a:srgbClr val="FBB2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796" autoAdjust="0"/>
    <p:restoredTop sz="96154" autoAdjust="0"/>
  </p:normalViewPr>
  <p:slideViewPr>
    <p:cSldViewPr>
      <p:cViewPr>
        <p:scale>
          <a:sx n="100" d="100"/>
          <a:sy n="100" d="100"/>
        </p:scale>
        <p:origin x="-1992" y="-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sz="1200">
                <a:solidFill>
                  <a:schemeClr val="tx1"/>
                </a:solidFill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200">
                <a:solidFill>
                  <a:schemeClr val="tx1"/>
                </a:solidFill>
                <a:cs typeface="Arial" charset="0"/>
              </a:defRPr>
            </a:lvl1pPr>
          </a:lstStyle>
          <a:p>
            <a:pPr>
              <a:defRPr/>
            </a:pPr>
            <a:fld id="{0FF299FD-F93D-4AAF-A363-D5EF94D8C2E4}" type="datetime4">
              <a:rPr lang="en-GB"/>
              <a:pPr>
                <a:defRPr/>
              </a:pPr>
              <a:t>11 April 2018</a:t>
            </a:fld>
            <a:endParaRPr lang="en-GB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sz="1200">
                <a:solidFill>
                  <a:schemeClr val="tx1"/>
                </a:solidFill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200">
                <a:solidFill>
                  <a:schemeClr val="tx1"/>
                </a:solidFill>
                <a:cs typeface="Arial" charset="0"/>
              </a:defRPr>
            </a:lvl1pPr>
          </a:lstStyle>
          <a:p>
            <a:pPr>
              <a:defRPr/>
            </a:pPr>
            <a:fld id="{229DB3B0-862D-4867-A09B-23E260880C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11090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sz="1200">
                <a:solidFill>
                  <a:schemeClr val="tx1"/>
                </a:solidFill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200">
                <a:solidFill>
                  <a:schemeClr val="tx1"/>
                </a:solidFill>
                <a:cs typeface="Arial" charset="0"/>
              </a:defRPr>
            </a:lvl1pPr>
          </a:lstStyle>
          <a:p>
            <a:pPr>
              <a:defRPr/>
            </a:pPr>
            <a:fld id="{A343B777-A79D-4440-BAA4-801FE50C033D}" type="datetime4">
              <a:rPr lang="en-GB"/>
              <a:pPr>
                <a:defRPr/>
              </a:pPr>
              <a:t>11 April 2018</a:t>
            </a:fld>
            <a:endParaRPr lang="en-GB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sz="1200">
                <a:solidFill>
                  <a:schemeClr val="tx1"/>
                </a:solidFill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200">
                <a:solidFill>
                  <a:schemeClr val="tx1"/>
                </a:solidFill>
                <a:cs typeface="Arial" charset="0"/>
              </a:defRPr>
            </a:lvl1pPr>
          </a:lstStyle>
          <a:p>
            <a:pPr>
              <a:defRPr/>
            </a:pPr>
            <a:fld id="{7FD85236-0D21-44F6-8829-2A4E75A70B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26697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2472349A-E4A7-4FD9-9E0B-DD25A2A25AD0}" type="slidenum">
              <a:rPr lang="en-US" altLang="sv-SE" smtClean="0">
                <a:solidFill>
                  <a:srgbClr val="000000"/>
                </a:solidFill>
                <a:latin typeface="Arial" pitchFamily="34" charset="0"/>
                <a:ea typeface="ヒラギノ角ゴ Pro W3"/>
                <a:cs typeface="ヒラギノ角ゴ Pro W3"/>
              </a:rPr>
              <a:pPr algn="r">
                <a:spcBef>
                  <a:spcPct val="0"/>
                </a:spcBef>
              </a:pPr>
              <a:t>1</a:t>
            </a:fld>
            <a:endParaRPr lang="en-US" altLang="sv-SE" smtClean="0">
              <a:solidFill>
                <a:srgbClr val="000000"/>
              </a:solidFill>
              <a:latin typeface="Arial" pitchFamily="34" charset="0"/>
              <a:ea typeface="ヒラギノ角ゴ Pro W3"/>
              <a:cs typeface="ヒラギノ角ゴ Pro W3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IE" altLang="sv-SE" smtClean="0">
              <a:latin typeface="Arial" pitchFamily="34" charset="0"/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9144000" cy="23860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pic>
        <p:nvPicPr>
          <p:cNvPr id="5" name="Picture 17" descr="EU_elements_Word_standard_co-bra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125" y="6230938"/>
            <a:ext cx="168592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358775" y="4965700"/>
            <a:ext cx="5399088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0" y="2386013"/>
            <a:ext cx="9144000" cy="0"/>
          </a:xfrm>
          <a:prstGeom prst="line">
            <a:avLst/>
          </a:prstGeom>
          <a:noFill/>
          <a:ln w="317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endParaRPr lang="en-GB"/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0" y="6732588"/>
            <a:ext cx="9144000" cy="125412"/>
          </a:xfrm>
          <a:prstGeom prst="rect">
            <a:avLst/>
          </a:prstGeom>
          <a:solidFill>
            <a:srgbClr val="00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9" name="Line 16"/>
          <p:cNvSpPr>
            <a:spLocks noChangeShapeType="1"/>
          </p:cNvSpPr>
          <p:nvPr/>
        </p:nvSpPr>
        <p:spPr bwMode="auto">
          <a:xfrm>
            <a:off x="0" y="6732588"/>
            <a:ext cx="9144000" cy="1587"/>
          </a:xfrm>
          <a:prstGeom prst="line">
            <a:avLst/>
          </a:prstGeom>
          <a:noFill/>
          <a:ln w="317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10" name="Picture 18" descr="EMA+HM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013" y="0"/>
            <a:ext cx="7927975" cy="238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0" y="2349500"/>
            <a:ext cx="9144000" cy="36513"/>
          </a:xfrm>
          <a:prstGeom prst="rect">
            <a:avLst/>
          </a:prstGeom>
          <a:solidFill>
            <a:srgbClr val="00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3747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8775" y="3189288"/>
            <a:ext cx="5399088" cy="1666875"/>
          </a:xfrm>
        </p:spPr>
        <p:txBody>
          <a:bodyPr anchor="b"/>
          <a:lstStyle>
            <a:lvl1pPr>
              <a:lnSpc>
                <a:spcPts val="2900"/>
              </a:lnSpc>
              <a:defRPr sz="250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smtClean="0"/>
          </a:p>
        </p:txBody>
      </p:sp>
      <p:sp>
        <p:nvSpPr>
          <p:cNvPr id="3747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8775" y="5078413"/>
            <a:ext cx="5399088" cy="771525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ts val="1600"/>
              </a:lnSpc>
              <a:spcAft>
                <a:spcPct val="0"/>
              </a:spcAft>
              <a:defRPr sz="14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</p:spTree>
    <p:extLst>
      <p:ext uri="{BB962C8B-B14F-4D97-AF65-F5344CB8AC3E}">
        <p14:creationId xmlns:p14="http://schemas.microsoft.com/office/powerpoint/2010/main" val="2802330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lnSpc>
                <a:spcPct val="120000"/>
              </a:lnSpc>
              <a:defRPr/>
            </a:lvl1pPr>
          </a:lstStyle>
          <a:p>
            <a:pPr>
              <a:defRPr/>
            </a:pPr>
            <a:r>
              <a:rPr lang="da-DK"/>
              <a:t>HMA meeting Uppsala                     28-29th October 2009</a:t>
            </a:r>
          </a:p>
        </p:txBody>
      </p:sp>
    </p:spTree>
    <p:extLst>
      <p:ext uri="{BB962C8B-B14F-4D97-AF65-F5344CB8AC3E}">
        <p14:creationId xmlns:p14="http://schemas.microsoft.com/office/powerpoint/2010/main" val="3478429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lnSpc>
                <a:spcPct val="120000"/>
              </a:lnSpc>
              <a:defRPr/>
            </a:lvl1pPr>
          </a:lstStyle>
          <a:p>
            <a:pPr>
              <a:defRPr/>
            </a:pPr>
            <a:r>
              <a:rPr lang="da-DK"/>
              <a:t>HMA meeting Uppsala                     28-29th October 2009</a:t>
            </a:r>
          </a:p>
        </p:txBody>
      </p:sp>
    </p:spTree>
    <p:extLst>
      <p:ext uri="{BB962C8B-B14F-4D97-AF65-F5344CB8AC3E}">
        <p14:creationId xmlns:p14="http://schemas.microsoft.com/office/powerpoint/2010/main" val="1750522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lnSpc>
                <a:spcPct val="120000"/>
              </a:lnSpc>
              <a:defRPr/>
            </a:lvl1pPr>
          </a:lstStyle>
          <a:p>
            <a:pPr>
              <a:defRPr/>
            </a:pPr>
            <a:r>
              <a:rPr lang="da-DK"/>
              <a:t>HMA meeting Uppsala                     28-29th October 2009</a:t>
            </a:r>
          </a:p>
        </p:txBody>
      </p:sp>
    </p:spTree>
    <p:extLst>
      <p:ext uri="{BB962C8B-B14F-4D97-AF65-F5344CB8AC3E}">
        <p14:creationId xmlns:p14="http://schemas.microsoft.com/office/powerpoint/2010/main" val="23799797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lnSpc>
                <a:spcPct val="120000"/>
              </a:lnSpc>
              <a:defRPr/>
            </a:lvl1pPr>
          </a:lstStyle>
          <a:p>
            <a:pPr>
              <a:defRPr/>
            </a:pPr>
            <a:r>
              <a:rPr lang="da-DK"/>
              <a:t>HMA meeting Uppsala                     28-29th October 2009</a:t>
            </a:r>
          </a:p>
        </p:txBody>
      </p:sp>
    </p:spTree>
    <p:extLst>
      <p:ext uri="{BB962C8B-B14F-4D97-AF65-F5344CB8AC3E}">
        <p14:creationId xmlns:p14="http://schemas.microsoft.com/office/powerpoint/2010/main" val="33161345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lnSpc>
                <a:spcPct val="120000"/>
              </a:lnSpc>
              <a:defRPr/>
            </a:lvl1pPr>
          </a:lstStyle>
          <a:p>
            <a:pPr>
              <a:defRPr/>
            </a:pPr>
            <a:r>
              <a:rPr lang="da-DK"/>
              <a:t>HMA meeting Uppsala                     28-29th October 2009</a:t>
            </a:r>
          </a:p>
        </p:txBody>
      </p:sp>
    </p:spTree>
    <p:extLst>
      <p:ext uri="{BB962C8B-B14F-4D97-AF65-F5344CB8AC3E}">
        <p14:creationId xmlns:p14="http://schemas.microsoft.com/office/powerpoint/2010/main" val="8738592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4895850" y="762000"/>
            <a:ext cx="1352550" cy="5334000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3905250" cy="533400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lnSpc>
                <a:spcPct val="120000"/>
              </a:lnSpc>
              <a:defRPr/>
            </a:lvl1pPr>
          </a:lstStyle>
          <a:p>
            <a:pPr>
              <a:defRPr/>
            </a:pPr>
            <a:r>
              <a:rPr lang="da-DK"/>
              <a:t>HMA meeting Uppsala                     28-29th October 2009</a:t>
            </a:r>
          </a:p>
        </p:txBody>
      </p:sp>
    </p:spTree>
    <p:extLst>
      <p:ext uri="{BB962C8B-B14F-4D97-AF65-F5344CB8AC3E}">
        <p14:creationId xmlns:p14="http://schemas.microsoft.com/office/powerpoint/2010/main" val="3875530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Presentation title (to edit, click Insert &gt; Header &amp; Footer)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6F940-2574-41DD-AD38-101D7B9FE42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527E99-52DA-4E0F-9AC5-C9443ABEE556}" type="datetime4">
              <a:rPr lang="en-GB"/>
              <a:pPr>
                <a:defRPr/>
              </a:pPr>
              <a:t>11 April 2018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215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Presentation title (to edit, click Insert &gt; Header &amp; Footer)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16746-614F-4851-8E91-58D9458F8B6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63BD1D-A998-4938-B3F1-3D9D7883321B}" type="datetime4">
              <a:rPr lang="en-GB"/>
              <a:pPr>
                <a:defRPr/>
              </a:pPr>
              <a:t>11 April 2018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9922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Presentation title (to edit, click Insert &gt; Header &amp; Footer)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6B56B-E4AD-4EE5-9626-FE138E952ED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DD94B-464C-4E6F-B2A7-56ACD501A46E}" type="datetime4">
              <a:rPr lang="en-GB"/>
              <a:pPr>
                <a:defRPr/>
              </a:pPr>
              <a:t>11 April 2018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654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lnSpc>
                <a:spcPct val="120000"/>
              </a:lnSpc>
              <a:defRPr/>
            </a:lvl1pPr>
          </a:lstStyle>
          <a:p>
            <a:pPr>
              <a:defRPr/>
            </a:pPr>
            <a:r>
              <a:rPr lang="da-DK"/>
              <a:t>HMA meeting Uppsala                     28-29th October 2009</a:t>
            </a:r>
          </a:p>
        </p:txBody>
      </p:sp>
    </p:spTree>
    <p:extLst>
      <p:ext uri="{BB962C8B-B14F-4D97-AF65-F5344CB8AC3E}">
        <p14:creationId xmlns:p14="http://schemas.microsoft.com/office/powerpoint/2010/main" val="32701116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lnSpc>
                <a:spcPct val="120000"/>
              </a:lnSpc>
              <a:defRPr/>
            </a:lvl1pPr>
          </a:lstStyle>
          <a:p>
            <a:pPr>
              <a:defRPr/>
            </a:pPr>
            <a:r>
              <a:rPr lang="da-DK"/>
              <a:t>HMA meeting Uppsala                     28-29th October 2009</a:t>
            </a:r>
          </a:p>
        </p:txBody>
      </p:sp>
    </p:spTree>
    <p:extLst>
      <p:ext uri="{BB962C8B-B14F-4D97-AF65-F5344CB8AC3E}">
        <p14:creationId xmlns:p14="http://schemas.microsoft.com/office/powerpoint/2010/main" val="1457139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lnSpc>
                <a:spcPct val="120000"/>
              </a:lnSpc>
              <a:defRPr/>
            </a:lvl1pPr>
          </a:lstStyle>
          <a:p>
            <a:pPr>
              <a:defRPr/>
            </a:pPr>
            <a:r>
              <a:rPr lang="da-DK"/>
              <a:t>HMA meeting Uppsala                     28-29th October 2009</a:t>
            </a:r>
          </a:p>
        </p:txBody>
      </p:sp>
    </p:spTree>
    <p:extLst>
      <p:ext uri="{BB962C8B-B14F-4D97-AF65-F5344CB8AC3E}">
        <p14:creationId xmlns:p14="http://schemas.microsoft.com/office/powerpoint/2010/main" val="1287872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981200"/>
            <a:ext cx="2628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3619500" y="1981200"/>
            <a:ext cx="2628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lnSpc>
                <a:spcPct val="120000"/>
              </a:lnSpc>
              <a:defRPr/>
            </a:lvl1pPr>
          </a:lstStyle>
          <a:p>
            <a:pPr>
              <a:defRPr/>
            </a:pPr>
            <a:r>
              <a:rPr lang="da-DK"/>
              <a:t>HMA meeting Uppsala                     28-29th October 2009</a:t>
            </a:r>
          </a:p>
        </p:txBody>
      </p:sp>
    </p:spTree>
    <p:extLst>
      <p:ext uri="{BB962C8B-B14F-4D97-AF65-F5344CB8AC3E}">
        <p14:creationId xmlns:p14="http://schemas.microsoft.com/office/powerpoint/2010/main" val="3328254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lnSpc>
                <a:spcPct val="120000"/>
              </a:lnSpc>
              <a:defRPr/>
            </a:lvl1pPr>
          </a:lstStyle>
          <a:p>
            <a:pPr>
              <a:defRPr/>
            </a:pPr>
            <a:r>
              <a:rPr lang="da-DK"/>
              <a:t>HMA meeting Uppsala                     28-29th October 2009</a:t>
            </a:r>
          </a:p>
        </p:txBody>
      </p:sp>
    </p:spTree>
    <p:extLst>
      <p:ext uri="{BB962C8B-B14F-4D97-AF65-F5344CB8AC3E}">
        <p14:creationId xmlns:p14="http://schemas.microsoft.com/office/powerpoint/2010/main" val="31616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1025525"/>
            <a:ext cx="8456613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37376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19138" y="6405563"/>
            <a:ext cx="6478587" cy="29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ts val="1200"/>
              </a:lnSpc>
              <a:defRPr sz="1100">
                <a:solidFill>
                  <a:schemeClr val="tx1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Presentation title (to edit, click Insert &gt; Header &amp; Footer)</a:t>
            </a:r>
          </a:p>
        </p:txBody>
      </p:sp>
      <p:sp>
        <p:nvSpPr>
          <p:cNvPr id="37376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0363" y="6405563"/>
            <a:ext cx="307975" cy="23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ts val="1200"/>
              </a:lnSpc>
              <a:defRPr sz="1100">
                <a:solidFill>
                  <a:schemeClr val="tx1"/>
                </a:solidFill>
                <a:cs typeface="Arial" charset="0"/>
              </a:defRPr>
            </a:lvl1pPr>
          </a:lstStyle>
          <a:p>
            <a:pPr>
              <a:defRPr/>
            </a:pPr>
            <a:fld id="{D594A985-55B7-4264-9E93-EC72DCE11F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37376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77113" y="6405563"/>
            <a:ext cx="1439862" cy="24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ts val="1200"/>
              </a:lnSpc>
              <a:defRPr sz="1100">
                <a:solidFill>
                  <a:schemeClr val="tx1"/>
                </a:solidFill>
                <a:cs typeface="Arial" charset="0"/>
              </a:defRPr>
            </a:lvl1pPr>
          </a:lstStyle>
          <a:p>
            <a:pPr>
              <a:defRPr/>
            </a:pPr>
            <a:fld id="{7350ABAA-0B09-4023-B7F2-F8F0131902C5}" type="datetime4">
              <a:rPr lang="en-GB"/>
              <a:pPr>
                <a:defRPr/>
              </a:pPr>
              <a:t>11 April 2018</a:t>
            </a:fld>
            <a:endParaRPr lang="en-GB"/>
          </a:p>
        </p:txBody>
      </p:sp>
      <p:sp>
        <p:nvSpPr>
          <p:cNvPr id="1030" name="Rectangle 14"/>
          <p:cNvSpPr>
            <a:spLocks noChangeArrowheads="1"/>
          </p:cNvSpPr>
          <p:nvPr/>
        </p:nvSpPr>
        <p:spPr bwMode="auto">
          <a:xfrm>
            <a:off x="0" y="6732588"/>
            <a:ext cx="9144000" cy="125412"/>
          </a:xfrm>
          <a:prstGeom prst="rect">
            <a:avLst/>
          </a:prstGeom>
          <a:solidFill>
            <a:srgbClr val="00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>
            <a:lvl1pPr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31" name="Rectangle 15"/>
          <p:cNvSpPr>
            <a:spLocks noChangeArrowheads="1"/>
          </p:cNvSpPr>
          <p:nvPr/>
        </p:nvSpPr>
        <p:spPr bwMode="auto">
          <a:xfrm>
            <a:off x="0" y="0"/>
            <a:ext cx="9144000" cy="6731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32" name="Line 17"/>
          <p:cNvSpPr>
            <a:spLocks noChangeShapeType="1"/>
          </p:cNvSpPr>
          <p:nvPr/>
        </p:nvSpPr>
        <p:spPr bwMode="auto">
          <a:xfrm>
            <a:off x="0" y="676275"/>
            <a:ext cx="9144000" cy="1588"/>
          </a:xfrm>
          <a:prstGeom prst="line">
            <a:avLst/>
          </a:prstGeom>
          <a:noFill/>
          <a:ln w="317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3" name="Line 19"/>
          <p:cNvSpPr>
            <a:spLocks noChangeShapeType="1"/>
          </p:cNvSpPr>
          <p:nvPr/>
        </p:nvSpPr>
        <p:spPr bwMode="auto">
          <a:xfrm>
            <a:off x="0" y="6732588"/>
            <a:ext cx="9144000" cy="1587"/>
          </a:xfrm>
          <a:prstGeom prst="line">
            <a:avLst/>
          </a:prstGeom>
          <a:noFill/>
          <a:ln w="317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4" name="Rectangle 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2159000"/>
            <a:ext cx="8456613" cy="395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1E3F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Normal text – Verdana, 20pt regular, ls 28pt, ap 12pt, black.</a:t>
            </a:r>
          </a:p>
          <a:p>
            <a:pPr lvl="1"/>
            <a:r>
              <a:rPr lang="en-GB" altLang="en-US" smtClean="0"/>
              <a:t>Title – Verdana, 28pt regular, ls 36pt, blue (0,51,153).</a:t>
            </a:r>
          </a:p>
          <a:p>
            <a:pPr lvl="1"/>
            <a:r>
              <a:rPr lang="en-GB" altLang="en-US" smtClean="0"/>
              <a:t>Subtitle – Verdana, 24pt bold (apply manually), ls 36pt, blue (0,51,153).</a:t>
            </a:r>
          </a:p>
          <a:p>
            <a:pPr lvl="1"/>
            <a:r>
              <a:rPr lang="en-GB" altLang="en-US" smtClean="0"/>
              <a:t>Bullets level 1 – Verdana, 18pt regular, ls 24pt, ap 8pt, black.</a:t>
            </a:r>
          </a:p>
          <a:p>
            <a:pPr lvl="2"/>
            <a:r>
              <a:rPr lang="en-GB" altLang="en-US" smtClean="0"/>
              <a:t>Bullets level 2 – Verdana, 16pt regular, ls 24pt, ap 6pt, black.</a:t>
            </a:r>
          </a:p>
          <a:p>
            <a:pPr lvl="3"/>
            <a:r>
              <a:rPr lang="en-GB" altLang="en-US" smtClean="0"/>
              <a:t>Bullets level 3 – Verdana, 14pt regular, ls 20pt, ap 6pt, black.</a:t>
            </a:r>
          </a:p>
          <a:p>
            <a:pPr lvl="4"/>
            <a:r>
              <a:rPr lang="en-GB" altLang="en-US" smtClean="0"/>
              <a:t>Bullets level 4 – Verdana, 14pt regular, ls 20pt, ap 6pt, black.</a:t>
            </a:r>
          </a:p>
          <a:p>
            <a:pPr lvl="0"/>
            <a:r>
              <a:rPr lang="en-GB" altLang="en-US" smtClean="0"/>
              <a:t>Note: Use 'Increase indent' button to apply bullets, not bullets button, otherwise indentation of bullets is incorrect.</a:t>
            </a:r>
          </a:p>
        </p:txBody>
      </p:sp>
      <p:pic>
        <p:nvPicPr>
          <p:cNvPr id="1035" name="Picture 22" descr="EMA+HM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7963" y="0"/>
            <a:ext cx="2236787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6" name="Rectangle 11"/>
          <p:cNvSpPr>
            <a:spLocks noChangeArrowheads="1"/>
          </p:cNvSpPr>
          <p:nvPr/>
        </p:nvSpPr>
        <p:spPr bwMode="auto">
          <a:xfrm>
            <a:off x="0" y="636588"/>
            <a:ext cx="9144000" cy="36512"/>
          </a:xfrm>
          <a:prstGeom prst="rect">
            <a:avLst/>
          </a:prstGeom>
          <a:solidFill>
            <a:srgbClr val="00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5" r:id="rId2"/>
    <p:sldLayoutId id="2147483716" r:id="rId3"/>
    <p:sldLayoutId id="2147483717" r:id="rId4"/>
  </p:sldLayoutIdLst>
  <p:hf hdr="0" dt="0"/>
  <p:txStyles>
    <p:titleStyle>
      <a:lvl1pPr algn="l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  <a:cs typeface="Arial" charset="0"/>
        </a:defRPr>
      </a:lvl2pPr>
      <a:lvl3pPr algn="l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  <a:cs typeface="Arial" charset="0"/>
        </a:defRPr>
      </a:lvl3pPr>
      <a:lvl4pPr algn="l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  <a:cs typeface="Arial" charset="0"/>
        </a:defRPr>
      </a:lvl4pPr>
      <a:lvl5pPr algn="l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Verdana" pitchFamily="34" charset="0"/>
          <a:cs typeface="Arial" charset="0"/>
        </a:defRPr>
      </a:lvl9pPr>
    </p:titleStyle>
    <p:bodyStyle>
      <a:lvl1pPr marL="342900" indent="-342900" algn="l" defTabSz="8072438" rtl="0" eaLnBrk="1" fontAlgn="base" hangingPunct="1">
        <a:lnSpc>
          <a:spcPts val="2800"/>
        </a:lnSpc>
        <a:spcBef>
          <a:spcPct val="0"/>
        </a:spcBef>
        <a:spcAft>
          <a:spcPts val="1200"/>
        </a:spcAft>
        <a:buClr>
          <a:srgbClr val="000000"/>
        </a:buClr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268288" indent="-266700" algn="l" defTabSz="8072438" rtl="0" eaLnBrk="1" fontAlgn="base" hangingPunct="1">
        <a:lnSpc>
          <a:spcPts val="2400"/>
        </a:lnSpc>
        <a:spcBef>
          <a:spcPct val="0"/>
        </a:spcBef>
        <a:spcAft>
          <a:spcPts val="80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  <a:cs typeface="+mn-cs"/>
        </a:defRPr>
      </a:lvl2pPr>
      <a:lvl3pPr marL="522288" indent="-231775" algn="l" defTabSz="8072438" rtl="0" eaLnBrk="1" fontAlgn="base" hangingPunct="1">
        <a:lnSpc>
          <a:spcPts val="2400"/>
        </a:lnSpc>
        <a:spcBef>
          <a:spcPct val="0"/>
        </a:spcBef>
        <a:spcAft>
          <a:spcPts val="600"/>
        </a:spcAft>
        <a:buClr>
          <a:schemeClr val="tx1"/>
        </a:buClr>
        <a:buFont typeface="Verdana" pitchFamily="34" charset="0"/>
        <a:buChar char="–"/>
        <a:defRPr sz="1600">
          <a:solidFill>
            <a:schemeClr val="tx1"/>
          </a:solidFill>
          <a:latin typeface="+mn-lt"/>
          <a:cs typeface="+mn-cs"/>
        </a:defRPr>
      </a:lvl3pPr>
      <a:lvl4pPr marL="769938" indent="-219075" algn="l" defTabSz="8072438" rtl="0" eaLnBrk="1" fontAlgn="base" hangingPunct="1">
        <a:lnSpc>
          <a:spcPts val="2000"/>
        </a:lnSpc>
        <a:spcBef>
          <a:spcPct val="0"/>
        </a:spcBef>
        <a:spcAft>
          <a:spcPts val="600"/>
        </a:spcAft>
        <a:buClr>
          <a:schemeClr val="tx1"/>
        </a:buClr>
        <a:buFont typeface="Verdana" pitchFamily="34" charset="0"/>
        <a:buChar char="•"/>
        <a:defRPr sz="1400">
          <a:solidFill>
            <a:schemeClr val="tx1"/>
          </a:solidFill>
          <a:latin typeface="+mn-lt"/>
          <a:cs typeface="+mn-cs"/>
        </a:defRPr>
      </a:lvl4pPr>
      <a:lvl5pPr marL="1016000" indent="-225425" algn="l" defTabSz="8072438" rtl="0" eaLnBrk="1" fontAlgn="base" hangingPunct="1">
        <a:lnSpc>
          <a:spcPts val="2000"/>
        </a:lnSpc>
        <a:spcBef>
          <a:spcPct val="0"/>
        </a:spcBef>
        <a:spcAft>
          <a:spcPts val="600"/>
        </a:spcAft>
        <a:buClr>
          <a:schemeClr val="tx1"/>
        </a:buClr>
        <a:buFont typeface="Verdana" pitchFamily="34" charset="0"/>
        <a:buChar char="–"/>
        <a:defRPr sz="1400">
          <a:solidFill>
            <a:schemeClr val="tx1"/>
          </a:solidFill>
          <a:latin typeface="+mn-lt"/>
          <a:cs typeface="+mn-cs"/>
        </a:defRPr>
      </a:lvl5pPr>
      <a:lvl6pPr marL="1473200" indent="-225425" algn="l" defTabSz="8072438" rtl="0" eaLnBrk="1" fontAlgn="base" hangingPunct="1">
        <a:lnSpc>
          <a:spcPts val="2000"/>
        </a:lnSpc>
        <a:spcBef>
          <a:spcPct val="0"/>
        </a:spcBef>
        <a:spcAft>
          <a:spcPts val="600"/>
        </a:spcAft>
        <a:buClr>
          <a:schemeClr val="tx1"/>
        </a:buClr>
        <a:buFont typeface="Verdana" pitchFamily="34" charset="0"/>
        <a:buChar char="–"/>
        <a:defRPr sz="1400">
          <a:solidFill>
            <a:schemeClr val="tx1"/>
          </a:solidFill>
          <a:latin typeface="+mn-lt"/>
          <a:cs typeface="+mn-cs"/>
        </a:defRPr>
      </a:lvl6pPr>
      <a:lvl7pPr marL="1930400" indent="-225425" algn="l" defTabSz="8072438" rtl="0" eaLnBrk="1" fontAlgn="base" hangingPunct="1">
        <a:lnSpc>
          <a:spcPts val="2000"/>
        </a:lnSpc>
        <a:spcBef>
          <a:spcPct val="0"/>
        </a:spcBef>
        <a:spcAft>
          <a:spcPts val="600"/>
        </a:spcAft>
        <a:buClr>
          <a:schemeClr val="tx1"/>
        </a:buClr>
        <a:buFont typeface="Verdana" pitchFamily="34" charset="0"/>
        <a:buChar char="–"/>
        <a:defRPr sz="1400">
          <a:solidFill>
            <a:schemeClr val="tx1"/>
          </a:solidFill>
          <a:latin typeface="+mn-lt"/>
          <a:cs typeface="+mn-cs"/>
        </a:defRPr>
      </a:lvl7pPr>
      <a:lvl8pPr marL="2387600" indent="-225425" algn="l" defTabSz="8072438" rtl="0" eaLnBrk="1" fontAlgn="base" hangingPunct="1">
        <a:lnSpc>
          <a:spcPts val="2000"/>
        </a:lnSpc>
        <a:spcBef>
          <a:spcPct val="0"/>
        </a:spcBef>
        <a:spcAft>
          <a:spcPts val="600"/>
        </a:spcAft>
        <a:buClr>
          <a:schemeClr val="tx1"/>
        </a:buClr>
        <a:buFont typeface="Verdana" pitchFamily="34" charset="0"/>
        <a:buChar char="–"/>
        <a:defRPr sz="1400">
          <a:solidFill>
            <a:schemeClr val="tx1"/>
          </a:solidFill>
          <a:latin typeface="+mn-lt"/>
          <a:cs typeface="+mn-cs"/>
        </a:defRPr>
      </a:lvl8pPr>
      <a:lvl9pPr marL="2844800" indent="-225425" algn="l" defTabSz="8072438" rtl="0" eaLnBrk="1" fontAlgn="base" hangingPunct="1">
        <a:lnSpc>
          <a:spcPts val="2000"/>
        </a:lnSpc>
        <a:spcBef>
          <a:spcPct val="0"/>
        </a:spcBef>
        <a:spcAft>
          <a:spcPts val="600"/>
        </a:spcAft>
        <a:buClr>
          <a:schemeClr val="tx1"/>
        </a:buClr>
        <a:buFont typeface="Verdana" pitchFamily="34" charset="0"/>
        <a:buChar char="–"/>
        <a:defRPr sz="1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76300" y="179388"/>
            <a:ext cx="5181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SE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81200"/>
            <a:ext cx="5410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v-SE" smtClean="0"/>
              <a:t>Click to edit Master text styles</a:t>
            </a:r>
          </a:p>
        </p:txBody>
      </p:sp>
      <p:sp>
        <p:nvSpPr>
          <p:cNvPr id="3076" name="Line 8"/>
          <p:cNvSpPr>
            <a:spLocks noChangeShapeType="1"/>
          </p:cNvSpPr>
          <p:nvPr/>
        </p:nvSpPr>
        <p:spPr bwMode="auto">
          <a:xfrm>
            <a:off x="838200" y="1125538"/>
            <a:ext cx="7467600" cy="0"/>
          </a:xfrm>
          <a:prstGeom prst="line">
            <a:avLst/>
          </a:prstGeom>
          <a:noFill/>
          <a:ln w="9525">
            <a:solidFill>
              <a:srgbClr val="42519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3077" name="Picture 9" descr="HMA logo (RGB) (transparent background)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4175" y="179388"/>
            <a:ext cx="1638300" cy="84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lnSpc>
                <a:spcPct val="100000"/>
              </a:lnSpc>
              <a:defRPr sz="1400">
                <a:latin typeface="Arial" charset="0"/>
                <a:ea typeface="ヒラギノ角ゴ Pro W3" pitchFamily="-80" charset="-128"/>
                <a:cs typeface="+mn-cs"/>
              </a:defRPr>
            </a:lvl1pPr>
          </a:lstStyle>
          <a:p>
            <a:pPr>
              <a:defRPr/>
            </a:pPr>
            <a:r>
              <a:rPr lang="da-DK"/>
              <a:t>HMA meeting Uppsala                     28-29th October 2009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42519E"/>
          </a:solidFill>
          <a:latin typeface="+mj-lt"/>
          <a:ea typeface="+mj-ea"/>
          <a:cs typeface="ヒラギノ角ゴ Pro W3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42519E"/>
          </a:solidFill>
          <a:latin typeface="Verdana" pitchFamily="34" charset="0"/>
          <a:ea typeface="ヒラギノ角ゴ Pro W3" pitchFamily="-80" charset="-128"/>
          <a:cs typeface="ヒラギノ角ゴ Pro W3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42519E"/>
          </a:solidFill>
          <a:latin typeface="Verdana" pitchFamily="34" charset="0"/>
          <a:ea typeface="ヒラギノ角ゴ Pro W3" pitchFamily="-80" charset="-128"/>
          <a:cs typeface="ヒラギノ角ゴ Pro W3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42519E"/>
          </a:solidFill>
          <a:latin typeface="Verdana" pitchFamily="34" charset="0"/>
          <a:ea typeface="ヒラギノ角ゴ Pro W3" pitchFamily="-80" charset="-128"/>
          <a:cs typeface="ヒラギノ角ゴ Pro W3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42519E"/>
          </a:solidFill>
          <a:latin typeface="Verdana" pitchFamily="34" charset="0"/>
          <a:ea typeface="ヒラギノ角ゴ Pro W3" pitchFamily="-80" charset="-128"/>
          <a:cs typeface="ヒラギノ角ゴ Pro W3"/>
        </a:defRPr>
      </a:lvl5pPr>
      <a:lvl6pPr marL="457200" algn="l" rtl="0" fontAlgn="base">
        <a:spcBef>
          <a:spcPct val="0"/>
        </a:spcBef>
        <a:spcAft>
          <a:spcPct val="0"/>
        </a:spcAft>
        <a:defRPr b="1">
          <a:solidFill>
            <a:srgbClr val="42519E"/>
          </a:solidFill>
          <a:latin typeface="Verdana" pitchFamily="34" charset="0"/>
          <a:ea typeface="ヒラギノ角ゴ Pro W3" pitchFamily="-8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b="1">
          <a:solidFill>
            <a:srgbClr val="42519E"/>
          </a:solidFill>
          <a:latin typeface="Verdana" pitchFamily="34" charset="0"/>
          <a:ea typeface="ヒラギノ角ゴ Pro W3" pitchFamily="-8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b="1">
          <a:solidFill>
            <a:srgbClr val="42519E"/>
          </a:solidFill>
          <a:latin typeface="Verdana" pitchFamily="34" charset="0"/>
          <a:ea typeface="ヒラギノ角ゴ Pro W3" pitchFamily="-8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b="1">
          <a:solidFill>
            <a:srgbClr val="42519E"/>
          </a:solidFill>
          <a:latin typeface="Verdana" pitchFamily="34" charset="0"/>
          <a:ea typeface="ヒラギノ角ゴ Pro W3" pitchFamily="-8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1600">
          <a:solidFill>
            <a:srgbClr val="42519E"/>
          </a:solidFill>
          <a:latin typeface="+mn-lt"/>
          <a:ea typeface="+mn-ea"/>
          <a:cs typeface="ヒラギノ角ゴ Pro W3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Arial" charset="0"/>
          <a:ea typeface="+mn-ea"/>
          <a:cs typeface="ヒラギノ角ゴ Pro W3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  <a:ea typeface="+mn-ea"/>
          <a:cs typeface="ヒラギノ角ゴ Pro W3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+mn-ea"/>
          <a:cs typeface="ヒラギノ角ゴ Pro W3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  <a:cs typeface="ヒラギノ角ゴ Pro W3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ema.europa.eu/ema/index.jsp?curl=pages/regulation/general/general_content_000645.jsp&amp;mid=WC0b01ac058078fbe2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7663" y="3645024"/>
            <a:ext cx="6661497" cy="1247824"/>
          </a:xfrm>
        </p:spPr>
        <p:txBody>
          <a:bodyPr/>
          <a:lstStyle/>
          <a:p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Updated eSubmission Roadmap (v.2.1)</a:t>
            </a:r>
            <a:br>
              <a:rPr lang="en-US" altLang="en-US" dirty="0" smtClean="0"/>
            </a:br>
            <a:r>
              <a:rPr lang="en-GB" altLang="en-US" sz="1400" dirty="0" smtClean="0"/>
              <a:t>Adopted </a:t>
            </a:r>
            <a:r>
              <a:rPr lang="en-GB" sz="1400" dirty="0" smtClean="0"/>
              <a:t>by </a:t>
            </a:r>
            <a:r>
              <a:rPr lang="en-GB" sz="1400" dirty="0" smtClean="0"/>
              <a:t>HMA </a:t>
            </a:r>
            <a:r>
              <a:rPr lang="en-GB" sz="1400" dirty="0" smtClean="0"/>
              <a:t>on 28.02.2018</a:t>
            </a: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8" name="Rectangle 23"/>
          <p:cNvSpPr>
            <a:spLocks noChangeArrowheads="1"/>
          </p:cNvSpPr>
          <p:nvPr/>
        </p:nvSpPr>
        <p:spPr bwMode="auto">
          <a:xfrm>
            <a:off x="1948168" y="2868032"/>
            <a:ext cx="7088328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l" eaLnBrk="1" hangingPunct="1">
              <a:lnSpc>
                <a:spcPct val="100000"/>
              </a:lnSpc>
            </a:pPr>
            <a:r>
              <a:rPr lang="en-GB" altLang="en-US" sz="1100" dirty="0" smtClean="0">
                <a:cs typeface="ヒラギノ角ゴ Pro W3"/>
              </a:rPr>
              <a:t>The stepwise deliveries towards </a:t>
            </a:r>
            <a:r>
              <a:rPr lang="en-GB" altLang="en-US" sz="1100" dirty="0">
                <a:cs typeface="ヒラギノ角ゴ Pro W3"/>
              </a:rPr>
              <a:t>the mandatory, fully integrated, single submission </a:t>
            </a:r>
            <a:r>
              <a:rPr lang="en-GB" altLang="en-US" sz="1100" dirty="0" smtClean="0">
                <a:cs typeface="ヒラギノ角ゴ Pro W3"/>
              </a:rPr>
              <a:t>portal have been </a:t>
            </a:r>
            <a:r>
              <a:rPr lang="en-GB" altLang="en-US" sz="1100" dirty="0" smtClean="0">
                <a:solidFill>
                  <a:schemeClr val="tx1"/>
                </a:solidFill>
                <a:cs typeface="ヒラギノ角ゴ Pro W3"/>
              </a:rPr>
              <a:t>updated and more details have been included. </a:t>
            </a:r>
            <a:r>
              <a:rPr lang="en-GB" altLang="en-US" sz="1100" b="1" dirty="0" smtClean="0">
                <a:solidFill>
                  <a:schemeClr val="tx1"/>
                </a:solidFill>
                <a:cs typeface="ヒラギノ角ゴ Pro W3"/>
              </a:rPr>
              <a:t>CESP dataset module </a:t>
            </a:r>
            <a:r>
              <a:rPr lang="en-GB" altLang="en-US" sz="1100" dirty="0" smtClean="0">
                <a:solidFill>
                  <a:schemeClr val="tx1"/>
                </a:solidFill>
                <a:cs typeface="ヒラギノ角ゴ Pro W3"/>
              </a:rPr>
              <a:t>(formerly called CESSP) to be used for new MAA by Q4 2018 and </a:t>
            </a:r>
            <a:r>
              <a:rPr lang="en-GB" altLang="en-US" sz="1100" b="1" dirty="0" smtClean="0">
                <a:solidFill>
                  <a:schemeClr val="tx1"/>
                </a:solidFill>
                <a:cs typeface="ヒラギノ角ゴ Pro W3"/>
              </a:rPr>
              <a:t>mandatory</a:t>
            </a:r>
            <a:r>
              <a:rPr lang="en-GB" altLang="en-US" sz="1100" dirty="0" smtClean="0">
                <a:solidFill>
                  <a:schemeClr val="tx1"/>
                </a:solidFill>
                <a:cs typeface="ヒラギノ角ゴ Pro W3"/>
              </a:rPr>
              <a:t> use by Q2 2019. CESP dataset module for </a:t>
            </a:r>
            <a:r>
              <a:rPr lang="en-GB" altLang="en-US" sz="1100" dirty="0">
                <a:solidFill>
                  <a:schemeClr val="tx1"/>
                </a:solidFill>
                <a:cs typeface="ヒラギノ角ゴ Pro W3"/>
              </a:rPr>
              <a:t>other applications </a:t>
            </a:r>
            <a:r>
              <a:rPr lang="en-GB" altLang="en-US" sz="1100" dirty="0" smtClean="0">
                <a:solidFill>
                  <a:schemeClr val="tx1"/>
                </a:solidFill>
                <a:cs typeface="ヒラギノ角ゴ Pro W3"/>
              </a:rPr>
              <a:t>by Q1 2020 </a:t>
            </a:r>
            <a:r>
              <a:rPr lang="en-GB" altLang="en-US" sz="1100" dirty="0">
                <a:solidFill>
                  <a:schemeClr val="tx1"/>
                </a:solidFill>
                <a:cs typeface="ヒラギノ角ゴ Pro W3"/>
              </a:rPr>
              <a:t>and mandatory use by </a:t>
            </a:r>
            <a:r>
              <a:rPr lang="en-GB" altLang="en-US" sz="1100" dirty="0" smtClean="0">
                <a:solidFill>
                  <a:schemeClr val="tx1"/>
                </a:solidFill>
                <a:cs typeface="ヒラギノ角ゴ Pro W3"/>
              </a:rPr>
              <a:t>Q3 2020 </a:t>
            </a:r>
            <a:r>
              <a:rPr lang="en-GB" altLang="en-US" sz="1100" i="1" dirty="0" smtClean="0">
                <a:solidFill>
                  <a:schemeClr val="tx1"/>
                </a:solidFill>
                <a:cs typeface="ヒラギノ角ゴ Pro W3"/>
              </a:rPr>
              <a:t>(CESSP phase 2 TBD).</a:t>
            </a:r>
          </a:p>
          <a:p>
            <a:pPr algn="l" eaLnBrk="1" hangingPunct="1">
              <a:lnSpc>
                <a:spcPct val="100000"/>
              </a:lnSpc>
            </a:pPr>
            <a:r>
              <a:rPr lang="en-GB" altLang="en-US" sz="1100" dirty="0" smtClean="0">
                <a:solidFill>
                  <a:schemeClr val="tx1"/>
                </a:solidFill>
                <a:cs typeface="ヒラギノ角ゴ Pro W3"/>
              </a:rPr>
              <a:t>The date </a:t>
            </a:r>
            <a:r>
              <a:rPr lang="en-GB" altLang="en-US" sz="1100" dirty="0" smtClean="0">
                <a:solidFill>
                  <a:schemeClr val="tx1"/>
                </a:solidFill>
                <a:cs typeface="ヒラギノ角ゴ Pro W3"/>
              </a:rPr>
              <a:t>for preparation of mandatory use of an </a:t>
            </a:r>
            <a:r>
              <a:rPr lang="en-GB" altLang="en-US" sz="1100" b="1" dirty="0" smtClean="0">
                <a:solidFill>
                  <a:schemeClr val="tx1"/>
                </a:solidFill>
                <a:cs typeface="ヒラギノ角ゴ Pro W3"/>
              </a:rPr>
              <a:t>EU single submission portal </a:t>
            </a:r>
            <a:r>
              <a:rPr lang="en-GB" altLang="en-US" sz="1100" dirty="0" smtClean="0">
                <a:solidFill>
                  <a:schemeClr val="tx1"/>
                </a:solidFill>
                <a:cs typeface="ヒラギノ角ゴ Pro W3"/>
              </a:rPr>
              <a:t>is set to Q1 2021 which will also include a stepwise implementation of a common </a:t>
            </a:r>
            <a:r>
              <a:rPr lang="en-GB" altLang="en-US" sz="1100" dirty="0" smtClean="0">
                <a:cs typeface="ヒラギノ角ゴ Pro W3"/>
              </a:rPr>
              <a:t>telematics service desk.</a:t>
            </a:r>
            <a:br>
              <a:rPr lang="en-GB" altLang="en-US" sz="1100" dirty="0" smtClean="0">
                <a:cs typeface="ヒラギノ角ゴ Pro W3"/>
              </a:rPr>
            </a:br>
            <a:endParaRPr lang="en-GB" altLang="en-US" sz="1100" dirty="0">
              <a:cs typeface="ヒラギノ角ゴ Pro W3"/>
            </a:endParaRPr>
          </a:p>
          <a:p>
            <a:pPr algn="l" eaLnBrk="1" hangingPunct="1">
              <a:lnSpc>
                <a:spcPct val="100000"/>
              </a:lnSpc>
            </a:pPr>
            <a:r>
              <a:rPr lang="en-GB" altLang="en-US" sz="1100" b="1" dirty="0" smtClean="0">
                <a:cs typeface="ヒラギノ角ゴ Pro W3"/>
              </a:rPr>
              <a:t>Mandatory use of current CESP for delivery </a:t>
            </a:r>
            <a:r>
              <a:rPr lang="en-GB" altLang="en-US" sz="1100" dirty="0" smtClean="0">
                <a:cs typeface="ヒラギノ角ゴ Pro W3"/>
              </a:rPr>
              <a:t>of all DCP and MRP (human and vet) submissions has been included and set to Q3 2019. 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33388" y="330200"/>
            <a:ext cx="5976937" cy="609600"/>
          </a:xfrm>
        </p:spPr>
        <p:txBody>
          <a:bodyPr/>
          <a:lstStyle/>
          <a:p>
            <a:pPr eaLnBrk="1" hangingPunct="1"/>
            <a:r>
              <a:rPr lang="en-GB" altLang="en-US" sz="2000" dirty="0" smtClean="0"/>
              <a:t>Main updates compared to version 2.0</a:t>
            </a:r>
            <a:endParaRPr lang="en-GB" altLang="sv-SE" sz="2000" dirty="0" smtClean="0">
              <a:solidFill>
                <a:srgbClr val="003399"/>
              </a:solidFill>
              <a:latin typeface="Arial" pitchFamily="34" charset="0"/>
            </a:endParaRPr>
          </a:p>
        </p:txBody>
      </p:sp>
      <p:grpSp>
        <p:nvGrpSpPr>
          <p:cNvPr id="28675" name="Gruppieren 25"/>
          <p:cNvGrpSpPr>
            <a:grpSpLocks/>
          </p:cNvGrpSpPr>
          <p:nvPr/>
        </p:nvGrpSpPr>
        <p:grpSpPr bwMode="auto">
          <a:xfrm>
            <a:off x="323528" y="1289447"/>
            <a:ext cx="8451625" cy="5805937"/>
            <a:chOff x="372332" y="1258824"/>
            <a:chExt cx="8198580" cy="5805318"/>
          </a:xfrm>
        </p:grpSpPr>
        <p:sp>
          <p:nvSpPr>
            <p:cNvPr id="4" name="Freihandform: Form 3"/>
            <p:cNvSpPr/>
            <p:nvPr/>
          </p:nvSpPr>
          <p:spPr>
            <a:xfrm>
              <a:off x="434251" y="1260861"/>
              <a:ext cx="1627333" cy="950812"/>
            </a:xfrm>
            <a:custGeom>
              <a:avLst/>
              <a:gdLst>
                <a:gd name="connsiteX0" fmla="*/ 0 w 1627380"/>
                <a:gd name="connsiteY0" fmla="*/ 0 h 950273"/>
                <a:gd name="connsiteX1" fmla="*/ 1627380 w 1627380"/>
                <a:gd name="connsiteY1" fmla="*/ 0 h 950273"/>
                <a:gd name="connsiteX2" fmla="*/ 1627380 w 1627380"/>
                <a:gd name="connsiteY2" fmla="*/ 950273 h 950273"/>
                <a:gd name="connsiteX3" fmla="*/ 0 w 1627380"/>
                <a:gd name="connsiteY3" fmla="*/ 950273 h 950273"/>
                <a:gd name="connsiteX4" fmla="*/ 0 w 1627380"/>
                <a:gd name="connsiteY4" fmla="*/ 0 h 950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7380" h="950273">
                  <a:moveTo>
                    <a:pt x="0" y="0"/>
                  </a:moveTo>
                  <a:lnTo>
                    <a:pt x="1627380" y="0"/>
                  </a:lnTo>
                  <a:lnTo>
                    <a:pt x="1627380" y="950273"/>
                  </a:lnTo>
                  <a:lnTo>
                    <a:pt x="0" y="95027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60960" tIns="60960" rIns="60960" bIns="60960" spcCol="1270"/>
            <a:lstStyle/>
            <a:p>
              <a:pPr algn="l" defTabSz="7112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sv-SE" sz="14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eCTD v4.0</a:t>
              </a:r>
            </a:p>
          </p:txBody>
        </p:sp>
        <p:sp>
          <p:nvSpPr>
            <p:cNvPr id="5" name="Freihandform: Form 4"/>
            <p:cNvSpPr/>
            <p:nvPr/>
          </p:nvSpPr>
          <p:spPr>
            <a:xfrm>
              <a:off x="2047122" y="1289830"/>
              <a:ext cx="6509329" cy="987320"/>
            </a:xfrm>
            <a:custGeom>
              <a:avLst/>
              <a:gdLst>
                <a:gd name="connsiteX0" fmla="*/ 0 w 6387469"/>
                <a:gd name="connsiteY0" fmla="*/ 0 h 863041"/>
                <a:gd name="connsiteX1" fmla="*/ 6387469 w 6387469"/>
                <a:gd name="connsiteY1" fmla="*/ 0 h 863041"/>
                <a:gd name="connsiteX2" fmla="*/ 6387469 w 6387469"/>
                <a:gd name="connsiteY2" fmla="*/ 863041 h 863041"/>
                <a:gd name="connsiteX3" fmla="*/ 0 w 6387469"/>
                <a:gd name="connsiteY3" fmla="*/ 863041 h 863041"/>
                <a:gd name="connsiteX4" fmla="*/ 0 w 6387469"/>
                <a:gd name="connsiteY4" fmla="*/ 0 h 863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87469" h="863041">
                  <a:moveTo>
                    <a:pt x="0" y="0"/>
                  </a:moveTo>
                  <a:lnTo>
                    <a:pt x="6387469" y="0"/>
                  </a:lnTo>
                  <a:lnTo>
                    <a:pt x="6387469" y="863041"/>
                  </a:lnTo>
                  <a:lnTo>
                    <a:pt x="0" y="86304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60960" tIns="60960" rIns="60960" bIns="60960" spcCol="1270"/>
            <a:lstStyle/>
            <a:p>
              <a:pPr algn="l" defTabSz="7112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100" dirty="0" smtClean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j-lt"/>
                  <a:cs typeface="Arial" panose="020B0604020202020204" pitchFamily="34" charset="0"/>
                </a:rPr>
                <a:t>The timeline has been further </a:t>
              </a:r>
              <a:r>
                <a:rPr lang="en-GB" sz="1100" dirty="0" smtClean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postponed, now proposing </a:t>
              </a:r>
              <a:r>
                <a:rPr lang="en-GB" sz="1100" b="1" dirty="0" smtClean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optional use of eCTD v.4.0 </a:t>
              </a:r>
              <a:r>
                <a:rPr lang="en-GB" sz="1100" dirty="0" smtClean="0">
                  <a:solidFill>
                    <a:schemeClr val="tx1"/>
                  </a:solidFill>
                  <a:latin typeface="+mj-lt"/>
                  <a:cs typeface="Arial" panose="020B0604020202020204" pitchFamily="34" charset="0"/>
                </a:rPr>
                <a:t>from Q3 of 2020 for CP submissions</a:t>
              </a:r>
              <a:r>
                <a:rPr lang="en-GB" sz="1100" dirty="0" smtClean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+mj-lt"/>
                  <a:cs typeface="Arial" panose="020B0604020202020204" pitchFamily="34" charset="0"/>
                </a:rPr>
                <a:t>. </a:t>
              </a:r>
              <a:endParaRPr lang="en-GB" sz="110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+mj-lt"/>
                <a:cs typeface="Arial" panose="020B0604020202020204" pitchFamily="34" charset="0"/>
              </a:endParaRPr>
            </a:p>
            <a:p>
              <a:pPr algn="l" defTabSz="7112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GB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Gerader Verbinder 6"/>
            <p:cNvSpPr/>
            <p:nvPr/>
          </p:nvSpPr>
          <p:spPr>
            <a:xfrm>
              <a:off x="1914631" y="1258824"/>
              <a:ext cx="6509523" cy="0"/>
            </a:xfrm>
            <a:prstGeom prst="line">
              <a:avLst/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z="127000" prstMaterial="matte"/>
          </p:spPr>
          <p:style>
            <a:lnRef idx="2">
              <a:schemeClr val="dk2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Gerader Verbinder 7"/>
            <p:cNvSpPr/>
            <p:nvPr/>
          </p:nvSpPr>
          <p:spPr>
            <a:xfrm>
              <a:off x="434008" y="1286256"/>
              <a:ext cx="8136904" cy="0"/>
            </a:xfrm>
            <a:prstGeom prst="line">
              <a:avLst/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dk2">
                <a:hueOff val="0"/>
                <a:satOff val="0"/>
                <a:lumOff val="0"/>
                <a:alphaOff val="0"/>
              </a:schemeClr>
            </a:lnRef>
            <a:fillRef idx="3">
              <a:schemeClr val="dk2">
                <a:hueOff val="0"/>
                <a:satOff val="0"/>
                <a:lumOff val="0"/>
                <a:alphaOff val="0"/>
              </a:schemeClr>
            </a:fillRef>
            <a:effectRef idx="2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Freihandform: Form 8"/>
            <p:cNvSpPr/>
            <p:nvPr/>
          </p:nvSpPr>
          <p:spPr>
            <a:xfrm>
              <a:off x="434251" y="1727335"/>
              <a:ext cx="1627333" cy="950811"/>
            </a:xfrm>
            <a:custGeom>
              <a:avLst/>
              <a:gdLst>
                <a:gd name="connsiteX0" fmla="*/ 0 w 1627380"/>
                <a:gd name="connsiteY0" fmla="*/ 0 h 950273"/>
                <a:gd name="connsiteX1" fmla="*/ 1627380 w 1627380"/>
                <a:gd name="connsiteY1" fmla="*/ 0 h 950273"/>
                <a:gd name="connsiteX2" fmla="*/ 1627380 w 1627380"/>
                <a:gd name="connsiteY2" fmla="*/ 950273 h 950273"/>
                <a:gd name="connsiteX3" fmla="*/ 0 w 1627380"/>
                <a:gd name="connsiteY3" fmla="*/ 950273 h 950273"/>
                <a:gd name="connsiteX4" fmla="*/ 0 w 1627380"/>
                <a:gd name="connsiteY4" fmla="*/ 0 h 950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7380" h="950273">
                  <a:moveTo>
                    <a:pt x="0" y="0"/>
                  </a:moveTo>
                  <a:lnTo>
                    <a:pt x="1627380" y="0"/>
                  </a:lnTo>
                  <a:lnTo>
                    <a:pt x="1627380" y="950273"/>
                  </a:lnTo>
                  <a:lnTo>
                    <a:pt x="0" y="95027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60960" tIns="60960" rIns="60960" bIns="60960" spcCol="1270"/>
            <a:lstStyle/>
            <a:p>
              <a:pPr algn="l" defTabSz="7112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4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eCTD v.3.2 </a:t>
              </a:r>
              <a:r>
                <a:rPr lang="en-GB" sz="1400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en-GB" sz="1400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GB" sz="1200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en-GB" sz="12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current version</a:t>
              </a:r>
              <a:r>
                <a:rPr lang="en-GB" sz="14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  <p:sp>
          <p:nvSpPr>
            <p:cNvPr id="10" name="Freihandform: Form 9"/>
            <p:cNvSpPr/>
            <p:nvPr/>
          </p:nvSpPr>
          <p:spPr>
            <a:xfrm>
              <a:off x="2061583" y="2280676"/>
              <a:ext cx="6387080" cy="863508"/>
            </a:xfrm>
            <a:custGeom>
              <a:avLst/>
              <a:gdLst>
                <a:gd name="connsiteX0" fmla="*/ 0 w 6387469"/>
                <a:gd name="connsiteY0" fmla="*/ 0 h 863041"/>
                <a:gd name="connsiteX1" fmla="*/ 6387469 w 6387469"/>
                <a:gd name="connsiteY1" fmla="*/ 0 h 863041"/>
                <a:gd name="connsiteX2" fmla="*/ 6387469 w 6387469"/>
                <a:gd name="connsiteY2" fmla="*/ 863041 h 863041"/>
                <a:gd name="connsiteX3" fmla="*/ 0 w 6387469"/>
                <a:gd name="connsiteY3" fmla="*/ 863041 h 863041"/>
                <a:gd name="connsiteX4" fmla="*/ 0 w 6387469"/>
                <a:gd name="connsiteY4" fmla="*/ 0 h 863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87469" h="863041">
                  <a:moveTo>
                    <a:pt x="0" y="0"/>
                  </a:moveTo>
                  <a:lnTo>
                    <a:pt x="6387469" y="0"/>
                  </a:lnTo>
                  <a:lnTo>
                    <a:pt x="6387469" y="863041"/>
                  </a:lnTo>
                  <a:lnTo>
                    <a:pt x="0" y="86304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60960" tIns="60960" rIns="60960" bIns="60960" spcCol="1270"/>
            <a:lstStyle/>
            <a:p>
              <a:pPr algn="l" defTabSz="711200" fontAlgn="auto">
                <a:lnSpc>
                  <a:spcPct val="100000"/>
                </a:lnSpc>
                <a:spcAft>
                  <a:spcPts val="0"/>
                </a:spcAft>
                <a:defRPr/>
              </a:pPr>
              <a:endParaRPr lang="en-GB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Gerader Verbinder 10"/>
            <p:cNvSpPr/>
            <p:nvPr/>
          </p:nvSpPr>
          <p:spPr>
            <a:xfrm>
              <a:off x="1939334" y="2246144"/>
              <a:ext cx="6509523" cy="0"/>
            </a:xfrm>
            <a:prstGeom prst="line">
              <a:avLst/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z="127000" prstMaterial="matte"/>
          </p:spPr>
          <p:style>
            <a:lnRef idx="2">
              <a:schemeClr val="dk2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Gerader Verbinder 11"/>
            <p:cNvSpPr/>
            <p:nvPr/>
          </p:nvSpPr>
          <p:spPr>
            <a:xfrm>
              <a:off x="434008" y="3480816"/>
              <a:ext cx="8136904" cy="0"/>
            </a:xfrm>
            <a:prstGeom prst="line">
              <a:avLst/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dk2">
                <a:hueOff val="0"/>
                <a:satOff val="0"/>
                <a:lumOff val="0"/>
                <a:alphaOff val="0"/>
              </a:schemeClr>
            </a:lnRef>
            <a:fillRef idx="3">
              <a:schemeClr val="dk2">
                <a:hueOff val="0"/>
                <a:satOff val="0"/>
                <a:lumOff val="0"/>
                <a:alphaOff val="0"/>
              </a:schemeClr>
            </a:fillRef>
            <a:effectRef idx="2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Freihandform: Form 12"/>
            <p:cNvSpPr/>
            <p:nvPr/>
          </p:nvSpPr>
          <p:spPr>
            <a:xfrm>
              <a:off x="434251" y="2421151"/>
              <a:ext cx="1627333" cy="475405"/>
            </a:xfrm>
            <a:custGeom>
              <a:avLst/>
              <a:gdLst>
                <a:gd name="connsiteX0" fmla="*/ 0 w 1627380"/>
                <a:gd name="connsiteY0" fmla="*/ 0 h 950273"/>
                <a:gd name="connsiteX1" fmla="*/ 1627380 w 1627380"/>
                <a:gd name="connsiteY1" fmla="*/ 0 h 950273"/>
                <a:gd name="connsiteX2" fmla="*/ 1627380 w 1627380"/>
                <a:gd name="connsiteY2" fmla="*/ 950273 h 950273"/>
                <a:gd name="connsiteX3" fmla="*/ 0 w 1627380"/>
                <a:gd name="connsiteY3" fmla="*/ 950273 h 950273"/>
                <a:gd name="connsiteX4" fmla="*/ 0 w 1627380"/>
                <a:gd name="connsiteY4" fmla="*/ 0 h 950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7380" h="950273">
                  <a:moveTo>
                    <a:pt x="0" y="0"/>
                  </a:moveTo>
                  <a:lnTo>
                    <a:pt x="1627380" y="0"/>
                  </a:lnTo>
                  <a:lnTo>
                    <a:pt x="1627380" y="950273"/>
                  </a:lnTo>
                  <a:lnTo>
                    <a:pt x="0" y="95027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60960" tIns="60960" rIns="60960" bIns="60960" spcCol="1270"/>
            <a:lstStyle/>
            <a:p>
              <a:pPr algn="l" defTabSz="7112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400" dirty="0" err="1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VNeeS</a:t>
              </a:r>
              <a:endParaRPr lang="en-GB" sz="140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Freihandform: Form 13"/>
            <p:cNvSpPr/>
            <p:nvPr/>
          </p:nvSpPr>
          <p:spPr>
            <a:xfrm>
              <a:off x="2061583" y="3141153"/>
              <a:ext cx="6387080" cy="1023829"/>
            </a:xfrm>
            <a:custGeom>
              <a:avLst/>
              <a:gdLst>
                <a:gd name="connsiteX0" fmla="*/ 0 w 6387469"/>
                <a:gd name="connsiteY0" fmla="*/ 0 h 424924"/>
                <a:gd name="connsiteX1" fmla="*/ 6387469 w 6387469"/>
                <a:gd name="connsiteY1" fmla="*/ 0 h 424924"/>
                <a:gd name="connsiteX2" fmla="*/ 6387469 w 6387469"/>
                <a:gd name="connsiteY2" fmla="*/ 424924 h 424924"/>
                <a:gd name="connsiteX3" fmla="*/ 0 w 6387469"/>
                <a:gd name="connsiteY3" fmla="*/ 424924 h 424924"/>
                <a:gd name="connsiteX4" fmla="*/ 0 w 6387469"/>
                <a:gd name="connsiteY4" fmla="*/ 0 h 424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87469" h="424924">
                  <a:moveTo>
                    <a:pt x="0" y="0"/>
                  </a:moveTo>
                  <a:lnTo>
                    <a:pt x="6387469" y="0"/>
                  </a:lnTo>
                  <a:lnTo>
                    <a:pt x="6387469" y="424924"/>
                  </a:lnTo>
                  <a:lnTo>
                    <a:pt x="0" y="42492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60960" tIns="60960" rIns="60960" bIns="60960" spcCol="1270"/>
            <a:lstStyle/>
            <a:p>
              <a:pPr algn="l" defTabSz="711200" fontAlgn="auto">
                <a:lnSpc>
                  <a:spcPct val="100000"/>
                </a:lnSpc>
                <a:spcAft>
                  <a:spcPts val="0"/>
                </a:spcAft>
                <a:defRPr/>
              </a:pPr>
              <a:endParaRPr lang="en-GB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Gerader Verbinder 14"/>
            <p:cNvSpPr/>
            <p:nvPr/>
          </p:nvSpPr>
          <p:spPr>
            <a:xfrm>
              <a:off x="1950898" y="2750146"/>
              <a:ext cx="6509523" cy="0"/>
            </a:xfrm>
            <a:prstGeom prst="line">
              <a:avLst/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z="127000" prstMaterial="matte"/>
          </p:spPr>
          <p:style>
            <a:lnRef idx="2">
              <a:schemeClr val="dk2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Gerader Verbinder 15"/>
            <p:cNvSpPr/>
            <p:nvPr/>
          </p:nvSpPr>
          <p:spPr>
            <a:xfrm>
              <a:off x="434008" y="4431792"/>
              <a:ext cx="8136904" cy="0"/>
            </a:xfrm>
            <a:prstGeom prst="line">
              <a:avLst/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dk2">
                <a:hueOff val="0"/>
                <a:satOff val="0"/>
                <a:lumOff val="0"/>
                <a:alphaOff val="0"/>
              </a:schemeClr>
            </a:lnRef>
            <a:fillRef idx="3">
              <a:schemeClr val="dk2">
                <a:hueOff val="0"/>
                <a:satOff val="0"/>
                <a:lumOff val="0"/>
                <a:alphaOff val="0"/>
              </a:schemeClr>
            </a:fillRef>
            <a:effectRef idx="2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Freihandform: Form 16"/>
            <p:cNvSpPr/>
            <p:nvPr/>
          </p:nvSpPr>
          <p:spPr>
            <a:xfrm>
              <a:off x="372332" y="3254148"/>
              <a:ext cx="1627333" cy="950812"/>
            </a:xfrm>
            <a:custGeom>
              <a:avLst/>
              <a:gdLst>
                <a:gd name="connsiteX0" fmla="*/ 0 w 1627380"/>
                <a:gd name="connsiteY0" fmla="*/ 0 h 950273"/>
                <a:gd name="connsiteX1" fmla="*/ 1627380 w 1627380"/>
                <a:gd name="connsiteY1" fmla="*/ 0 h 950273"/>
                <a:gd name="connsiteX2" fmla="*/ 1627380 w 1627380"/>
                <a:gd name="connsiteY2" fmla="*/ 950273 h 950273"/>
                <a:gd name="connsiteX3" fmla="*/ 0 w 1627380"/>
                <a:gd name="connsiteY3" fmla="*/ 950273 h 950273"/>
                <a:gd name="connsiteX4" fmla="*/ 0 w 1627380"/>
                <a:gd name="connsiteY4" fmla="*/ 0 h 950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7380" h="950273">
                  <a:moveTo>
                    <a:pt x="0" y="0"/>
                  </a:moveTo>
                  <a:lnTo>
                    <a:pt x="1627380" y="0"/>
                  </a:lnTo>
                  <a:lnTo>
                    <a:pt x="1627380" y="950273"/>
                  </a:lnTo>
                  <a:lnTo>
                    <a:pt x="0" y="95027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60960" tIns="60960" rIns="60960" bIns="60960" spcCol="1270"/>
            <a:lstStyle/>
            <a:p>
              <a:pPr algn="l" defTabSz="7112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400" dirty="0" err="1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eGateway</a:t>
              </a:r>
              <a:r>
                <a:rPr lang="en-GB" sz="14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CESP, eAF, </a:t>
              </a:r>
              <a:r>
                <a:rPr lang="en-GB" sz="1400" dirty="0" smtClean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Single Submission Portal</a:t>
              </a:r>
              <a:endParaRPr lang="en-GB" sz="140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Freihandform: Form 17"/>
            <p:cNvSpPr/>
            <p:nvPr/>
          </p:nvSpPr>
          <p:spPr>
            <a:xfrm>
              <a:off x="2059995" y="4803783"/>
              <a:ext cx="6388668" cy="1128593"/>
            </a:xfrm>
            <a:custGeom>
              <a:avLst/>
              <a:gdLst>
                <a:gd name="connsiteX0" fmla="*/ 0 w 6387469"/>
                <a:gd name="connsiteY0" fmla="*/ 0 h 916093"/>
                <a:gd name="connsiteX1" fmla="*/ 6387469 w 6387469"/>
                <a:gd name="connsiteY1" fmla="*/ 0 h 916093"/>
                <a:gd name="connsiteX2" fmla="*/ 6387469 w 6387469"/>
                <a:gd name="connsiteY2" fmla="*/ 916093 h 916093"/>
                <a:gd name="connsiteX3" fmla="*/ 0 w 6387469"/>
                <a:gd name="connsiteY3" fmla="*/ 916093 h 916093"/>
                <a:gd name="connsiteX4" fmla="*/ 0 w 6387469"/>
                <a:gd name="connsiteY4" fmla="*/ 0 h 916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87469" h="916093">
                  <a:moveTo>
                    <a:pt x="0" y="0"/>
                  </a:moveTo>
                  <a:lnTo>
                    <a:pt x="6387469" y="0"/>
                  </a:lnTo>
                  <a:lnTo>
                    <a:pt x="6387469" y="916093"/>
                  </a:lnTo>
                  <a:lnTo>
                    <a:pt x="0" y="91609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60960" tIns="60960" rIns="60960" bIns="60960" spcCol="1270"/>
            <a:lstStyle/>
            <a:p>
              <a:pPr algn="l" defTabSz="7112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GB" sz="150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Gerader Verbinder 18"/>
            <p:cNvSpPr/>
            <p:nvPr/>
          </p:nvSpPr>
          <p:spPr>
            <a:xfrm flipV="1">
              <a:off x="1965849" y="4694155"/>
              <a:ext cx="6590601" cy="5367"/>
            </a:xfrm>
            <a:prstGeom prst="line">
              <a:avLst/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z="127000" prstMaterial="matte"/>
          </p:spPr>
          <p:style>
            <a:lnRef idx="2">
              <a:schemeClr val="dk2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2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algn="l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 dirty="0">
                <a:solidFill>
                  <a:srgbClr val="808080">
                    <a:hueOff val="0"/>
                    <a:satOff val="0"/>
                    <a:lumOff val="0"/>
                    <a:alphaOff val="0"/>
                  </a:srgbClr>
                </a:solidFill>
              </a:endParaRPr>
            </a:p>
          </p:txBody>
        </p:sp>
        <p:sp>
          <p:nvSpPr>
            <p:cNvPr id="20" name="Gerader Verbinder 19"/>
            <p:cNvSpPr/>
            <p:nvPr/>
          </p:nvSpPr>
          <p:spPr>
            <a:xfrm>
              <a:off x="434008" y="5382768"/>
              <a:ext cx="8136904" cy="0"/>
            </a:xfrm>
            <a:prstGeom prst="line">
              <a:avLst/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dk2">
                <a:hueOff val="0"/>
                <a:satOff val="0"/>
                <a:lumOff val="0"/>
                <a:alphaOff val="0"/>
              </a:schemeClr>
            </a:lnRef>
            <a:fillRef idx="3">
              <a:schemeClr val="dk2">
                <a:hueOff val="0"/>
                <a:satOff val="0"/>
                <a:lumOff val="0"/>
                <a:alphaOff val="0"/>
              </a:schemeClr>
            </a:fillRef>
            <a:effectRef idx="2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Freihandform: Form 20"/>
            <p:cNvSpPr/>
            <p:nvPr/>
          </p:nvSpPr>
          <p:spPr>
            <a:xfrm>
              <a:off x="434251" y="4823349"/>
              <a:ext cx="1265270" cy="950811"/>
            </a:xfrm>
            <a:custGeom>
              <a:avLst/>
              <a:gdLst>
                <a:gd name="connsiteX0" fmla="*/ 0 w 1627380"/>
                <a:gd name="connsiteY0" fmla="*/ 0 h 950273"/>
                <a:gd name="connsiteX1" fmla="*/ 1627380 w 1627380"/>
                <a:gd name="connsiteY1" fmla="*/ 0 h 950273"/>
                <a:gd name="connsiteX2" fmla="*/ 1627380 w 1627380"/>
                <a:gd name="connsiteY2" fmla="*/ 950273 h 950273"/>
                <a:gd name="connsiteX3" fmla="*/ 0 w 1627380"/>
                <a:gd name="connsiteY3" fmla="*/ 950273 h 950273"/>
                <a:gd name="connsiteX4" fmla="*/ 0 w 1627380"/>
                <a:gd name="connsiteY4" fmla="*/ 0 h 950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7380" h="950273">
                  <a:moveTo>
                    <a:pt x="0" y="0"/>
                  </a:moveTo>
                  <a:lnTo>
                    <a:pt x="1627380" y="0"/>
                  </a:lnTo>
                  <a:lnTo>
                    <a:pt x="1627380" y="950273"/>
                  </a:lnTo>
                  <a:lnTo>
                    <a:pt x="0" y="95027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60960" tIns="60960" rIns="60960" bIns="60960" spcCol="1270"/>
            <a:lstStyle/>
            <a:p>
              <a:pPr algn="l" defTabSz="7112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4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Common Repository</a:t>
              </a:r>
            </a:p>
          </p:txBody>
        </p:sp>
        <p:sp>
          <p:nvSpPr>
            <p:cNvPr id="22" name="Freihandform: Form 21"/>
            <p:cNvSpPr/>
            <p:nvPr/>
          </p:nvSpPr>
          <p:spPr>
            <a:xfrm>
              <a:off x="2052057" y="5867295"/>
              <a:ext cx="6387080" cy="1196847"/>
            </a:xfrm>
            <a:custGeom>
              <a:avLst/>
              <a:gdLst>
                <a:gd name="connsiteX0" fmla="*/ 0 w 6387469"/>
                <a:gd name="connsiteY0" fmla="*/ 0 h 863041"/>
                <a:gd name="connsiteX1" fmla="*/ 6387469 w 6387469"/>
                <a:gd name="connsiteY1" fmla="*/ 0 h 863041"/>
                <a:gd name="connsiteX2" fmla="*/ 6387469 w 6387469"/>
                <a:gd name="connsiteY2" fmla="*/ 863041 h 863041"/>
                <a:gd name="connsiteX3" fmla="*/ 0 w 6387469"/>
                <a:gd name="connsiteY3" fmla="*/ 863041 h 863041"/>
                <a:gd name="connsiteX4" fmla="*/ 0 w 6387469"/>
                <a:gd name="connsiteY4" fmla="*/ 0 h 863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87469" h="863041">
                  <a:moveTo>
                    <a:pt x="0" y="0"/>
                  </a:moveTo>
                  <a:lnTo>
                    <a:pt x="6387469" y="0"/>
                  </a:lnTo>
                  <a:lnTo>
                    <a:pt x="6387469" y="863041"/>
                  </a:lnTo>
                  <a:lnTo>
                    <a:pt x="0" y="86304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60960" tIns="60960" rIns="60960" bIns="60960" spcCol="1270"/>
            <a:lstStyle/>
            <a:p>
              <a:pPr algn="l" defTabSz="7112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en-GB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Gerader Verbinder 22"/>
            <p:cNvSpPr/>
            <p:nvPr/>
          </p:nvSpPr>
          <p:spPr>
            <a:xfrm>
              <a:off x="1939334" y="5751302"/>
              <a:ext cx="6509523" cy="0"/>
            </a:xfrm>
            <a:prstGeom prst="line">
              <a:avLst/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z="127000" prstMaterial="matte"/>
          </p:spPr>
          <p:style>
            <a:lnRef idx="2">
              <a:schemeClr val="dk2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Gerader Verbinder 26"/>
            <p:cNvSpPr/>
            <p:nvPr/>
          </p:nvSpPr>
          <p:spPr>
            <a:xfrm>
              <a:off x="1914630" y="1754520"/>
              <a:ext cx="6509523" cy="0"/>
            </a:xfrm>
            <a:prstGeom prst="line">
              <a:avLst/>
            </a:prstGeom>
            <a:scene3d>
              <a:camera prst="orthographicFront"/>
              <a:lightRig rig="threePt" dir="t">
                <a:rot lat="0" lon="0" rev="7500000"/>
              </a:lightRig>
            </a:scene3d>
            <a:sp3d z="127000" prstMaterial="matte"/>
          </p:spPr>
          <p:style>
            <a:lnRef idx="2">
              <a:schemeClr val="dk2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9" name="Freihandform: Form 20"/>
            <p:cNvSpPr/>
            <p:nvPr/>
          </p:nvSpPr>
          <p:spPr>
            <a:xfrm>
              <a:off x="372333" y="5846160"/>
              <a:ext cx="1627332" cy="662809"/>
            </a:xfrm>
            <a:custGeom>
              <a:avLst/>
              <a:gdLst>
                <a:gd name="connsiteX0" fmla="*/ 0 w 1627380"/>
                <a:gd name="connsiteY0" fmla="*/ 0 h 950273"/>
                <a:gd name="connsiteX1" fmla="*/ 1627380 w 1627380"/>
                <a:gd name="connsiteY1" fmla="*/ 0 h 950273"/>
                <a:gd name="connsiteX2" fmla="*/ 1627380 w 1627380"/>
                <a:gd name="connsiteY2" fmla="*/ 950273 h 950273"/>
                <a:gd name="connsiteX3" fmla="*/ 0 w 1627380"/>
                <a:gd name="connsiteY3" fmla="*/ 950273 h 950273"/>
                <a:gd name="connsiteX4" fmla="*/ 0 w 1627380"/>
                <a:gd name="connsiteY4" fmla="*/ 0 h 950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7380" h="950273">
                  <a:moveTo>
                    <a:pt x="0" y="0"/>
                  </a:moveTo>
                  <a:lnTo>
                    <a:pt x="1627380" y="0"/>
                  </a:lnTo>
                  <a:lnTo>
                    <a:pt x="1627380" y="950273"/>
                  </a:lnTo>
                  <a:lnTo>
                    <a:pt x="0" y="95027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2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60960" tIns="60960" rIns="60960" bIns="60960" spcCol="1270"/>
            <a:lstStyle/>
            <a:p>
              <a:pPr algn="l" defTabSz="7112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GB" sz="140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Other updates</a:t>
              </a:r>
            </a:p>
          </p:txBody>
        </p:sp>
      </p:grpSp>
      <p:sp>
        <p:nvSpPr>
          <p:cNvPr id="28676" name="Rectangle 2"/>
          <p:cNvSpPr>
            <a:spLocks noChangeArrowheads="1"/>
          </p:cNvSpPr>
          <p:nvPr/>
        </p:nvSpPr>
        <p:spPr bwMode="auto">
          <a:xfrm>
            <a:off x="1979712" y="1916832"/>
            <a:ext cx="714375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l" eaLnBrk="1" hangingPunct="1">
              <a:lnSpc>
                <a:spcPct val="100000"/>
              </a:lnSpc>
            </a:pPr>
            <a:r>
              <a:rPr lang="en-GB" altLang="en-US" sz="1100" dirty="0" smtClean="0">
                <a:cs typeface="ヒラギノ角ゴ Pro W3"/>
              </a:rPr>
              <a:t>No change</a:t>
            </a:r>
            <a:endParaRPr lang="en-GB" altLang="en-US" sz="1100" dirty="0">
              <a:cs typeface="ヒラギノ角ゴ Pro W3"/>
            </a:endParaRP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979712" y="2420889"/>
            <a:ext cx="681037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l" eaLnBrk="1" hangingPunct="1">
              <a:lnSpc>
                <a:spcPct val="100000"/>
              </a:lnSpc>
            </a:pPr>
            <a:r>
              <a:rPr lang="en-GB" altLang="en-US" sz="1100" dirty="0" smtClean="0">
                <a:cs typeface="ヒラギノ角ゴ Pro W3"/>
              </a:rPr>
              <a:t>No change</a:t>
            </a:r>
            <a:endParaRPr lang="en-GB" altLang="en-US" sz="1100" dirty="0">
              <a:cs typeface="ヒラギノ角ゴ Pro W3"/>
            </a:endParaRPr>
          </a:p>
        </p:txBody>
      </p:sp>
      <p:sp>
        <p:nvSpPr>
          <p:cNvPr id="28679" name="Rectangle 24"/>
          <p:cNvSpPr>
            <a:spLocks noChangeArrowheads="1"/>
          </p:cNvSpPr>
          <p:nvPr/>
        </p:nvSpPr>
        <p:spPr bwMode="auto">
          <a:xfrm>
            <a:off x="1979712" y="4763760"/>
            <a:ext cx="6625406" cy="969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l" eaLnBrk="1" hangingPunct="1">
              <a:lnSpc>
                <a:spcPct val="100000"/>
              </a:lnSpc>
            </a:pPr>
            <a:r>
              <a:rPr lang="en-GB" altLang="en-US" sz="1100" dirty="0" smtClean="0">
                <a:cs typeface="ヒラギノ角ゴ Pro W3"/>
              </a:rPr>
              <a:t>Stepwise implementation for </a:t>
            </a:r>
            <a:r>
              <a:rPr lang="en-GB" altLang="en-US" sz="1100" b="1" dirty="0" smtClean="0">
                <a:cs typeface="ヒラギノ角ゴ Pro W3"/>
              </a:rPr>
              <a:t>mandatory use of the </a:t>
            </a:r>
            <a:r>
              <a:rPr lang="en-GB" altLang="en-US" sz="1100" b="1" dirty="0">
                <a:cs typeface="ヒラギノ角ゴ Pro W3"/>
              </a:rPr>
              <a:t>Common Repository </a:t>
            </a:r>
            <a:r>
              <a:rPr lang="en-GB" altLang="en-US" sz="1100" b="1" dirty="0" smtClean="0">
                <a:cs typeface="ヒラギノ角ゴ Pro W3"/>
              </a:rPr>
              <a:t>(CR) for all other EMA led procedures</a:t>
            </a:r>
            <a:r>
              <a:rPr lang="en-GB" altLang="en-US" sz="1100" dirty="0" smtClean="0">
                <a:cs typeface="ヒラギノ角ゴ Pro W3"/>
              </a:rPr>
              <a:t> than just Centralised Procedures, e.g. Referrals, ASMF worksharing procedures</a:t>
            </a:r>
            <a:r>
              <a:rPr lang="en-GB" altLang="en-US" sz="1100" dirty="0">
                <a:cs typeface="ヒラギノ角ゴ Pro W3"/>
              </a:rPr>
              <a:t> </a:t>
            </a:r>
            <a:r>
              <a:rPr lang="en-GB" altLang="en-US" sz="1100" dirty="0" smtClean="0">
                <a:cs typeface="ヒラギノ角ゴ Pro W3"/>
              </a:rPr>
              <a:t>and PMF.</a:t>
            </a:r>
          </a:p>
          <a:p>
            <a:pPr algn="l" eaLnBrk="1" hangingPunct="1">
              <a:lnSpc>
                <a:spcPct val="100000"/>
              </a:lnSpc>
            </a:pPr>
            <a:r>
              <a:rPr lang="en-GB" altLang="en-US" sz="1100" dirty="0" smtClean="0">
                <a:solidFill>
                  <a:schemeClr val="tx1"/>
                </a:solidFill>
                <a:cs typeface="ヒラギノ角ゴ Pro W3"/>
              </a:rPr>
              <a:t>Timeline for veterinary </a:t>
            </a:r>
            <a:r>
              <a:rPr lang="en-GB" altLang="en-US" sz="1100" dirty="0">
                <a:solidFill>
                  <a:schemeClr val="tx1"/>
                </a:solidFill>
                <a:cs typeface="ヒラギノ角ゴ Pro W3"/>
              </a:rPr>
              <a:t>submissions in centralised </a:t>
            </a:r>
            <a:r>
              <a:rPr lang="en-GB" altLang="en-US" sz="1100" dirty="0" smtClean="0">
                <a:solidFill>
                  <a:schemeClr val="tx1"/>
                </a:solidFill>
                <a:cs typeface="ヒラギノ角ゴ Pro W3"/>
              </a:rPr>
              <a:t>procedure in the CR has been slightly postponed (delivered Q4 2017</a:t>
            </a:r>
            <a:r>
              <a:rPr lang="en-GB" altLang="en-US" sz="1100" dirty="0">
                <a:solidFill>
                  <a:schemeClr val="tx1"/>
                </a:solidFill>
                <a:cs typeface="ヒラギノ角ゴ Pro W3"/>
              </a:rPr>
              <a:t> </a:t>
            </a:r>
            <a:r>
              <a:rPr lang="en-GB" altLang="en-US" sz="1100" dirty="0" smtClean="0">
                <a:solidFill>
                  <a:schemeClr val="tx1"/>
                </a:solidFill>
                <a:cs typeface="ヒラギノ角ゴ Pro W3"/>
              </a:rPr>
              <a:t>and </a:t>
            </a:r>
            <a:r>
              <a:rPr lang="en-GB" altLang="en-US" sz="1100" dirty="0" smtClean="0">
                <a:cs typeface="ヒラギノ角ゴ Pro W3"/>
              </a:rPr>
              <a:t>mandatory in Q2 2018). </a:t>
            </a:r>
            <a:endParaRPr lang="en-GB" altLang="en-US" sz="1100" dirty="0">
              <a:cs typeface="ヒラギノ角ゴ Pro W3"/>
            </a:endParaRPr>
          </a:p>
        </p:txBody>
      </p:sp>
      <p:sp>
        <p:nvSpPr>
          <p:cNvPr id="28680" name="TextBox 27"/>
          <p:cNvSpPr txBox="1">
            <a:spLocks noChangeArrowheads="1"/>
          </p:cNvSpPr>
          <p:nvPr/>
        </p:nvSpPr>
        <p:spPr bwMode="auto">
          <a:xfrm>
            <a:off x="1987550" y="5877272"/>
            <a:ext cx="68453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l" eaLnBrk="1" hangingPunct="1">
              <a:lnSpc>
                <a:spcPct val="100000"/>
              </a:lnSpc>
            </a:pPr>
            <a:r>
              <a:rPr lang="en-GB" altLang="en-US" sz="1100" dirty="0" smtClean="0">
                <a:cs typeface="ヒラギノ角ゴ Pro W3"/>
              </a:rPr>
              <a:t>The </a:t>
            </a:r>
            <a:r>
              <a:rPr lang="en-GB" altLang="en-US" sz="1100" dirty="0">
                <a:cs typeface="ヒラギノ角ゴ Pro W3"/>
              </a:rPr>
              <a:t>document </a:t>
            </a:r>
            <a:r>
              <a:rPr lang="en-GB" altLang="en-US" sz="1100" dirty="0">
                <a:solidFill>
                  <a:schemeClr val="tx1"/>
                </a:solidFill>
                <a:cs typeface="ヒラギノ角ゴ Pro W3"/>
              </a:rPr>
              <a:t>has been updated to reflect </a:t>
            </a:r>
            <a:r>
              <a:rPr lang="en-GB" altLang="en-US" sz="1100" dirty="0" smtClean="0">
                <a:solidFill>
                  <a:schemeClr val="tx1"/>
                </a:solidFill>
                <a:cs typeface="ヒラギノ角ゴ Pro W3"/>
              </a:rPr>
              <a:t>the already </a:t>
            </a:r>
            <a:r>
              <a:rPr lang="en-GB" altLang="en-US" sz="1100" dirty="0">
                <a:solidFill>
                  <a:schemeClr val="tx1"/>
                </a:solidFill>
                <a:cs typeface="ヒラギノ角ゴ Pro W3"/>
              </a:rPr>
              <a:t>achieved milestones </a:t>
            </a:r>
            <a:r>
              <a:rPr lang="en-GB" altLang="en-US" sz="1100" dirty="0" smtClean="0">
                <a:solidFill>
                  <a:schemeClr val="tx1"/>
                </a:solidFill>
                <a:cs typeface="ヒラギノ角ゴ Pro W3"/>
              </a:rPr>
              <a:t>(Done) and a few </a:t>
            </a:r>
            <a:r>
              <a:rPr lang="en-GB" altLang="en-US" sz="1100" dirty="0">
                <a:solidFill>
                  <a:schemeClr val="tx1"/>
                </a:solidFill>
                <a:cs typeface="ヒラギノ角ゴ Pro W3"/>
              </a:rPr>
              <a:t>editorial changes </a:t>
            </a:r>
            <a:r>
              <a:rPr lang="en-GB" altLang="en-US" sz="1100" dirty="0" smtClean="0">
                <a:solidFill>
                  <a:schemeClr val="tx1"/>
                </a:solidFill>
                <a:cs typeface="ヒラギノ角ゴ Pro W3"/>
              </a:rPr>
              <a:t>have </a:t>
            </a:r>
            <a:r>
              <a:rPr lang="en-GB" altLang="en-US" sz="1100" dirty="0">
                <a:solidFill>
                  <a:schemeClr val="tx1"/>
                </a:solidFill>
                <a:cs typeface="ヒラギノ角ゴ Pro W3"/>
              </a:rPr>
              <a:t>been made</a:t>
            </a:r>
            <a:r>
              <a:rPr lang="en-GB" altLang="en-US" sz="1100" dirty="0" smtClean="0">
                <a:solidFill>
                  <a:schemeClr val="tx1"/>
                </a:solidFill>
                <a:cs typeface="ヒラギノ角ゴ Pro W3"/>
              </a:rPr>
              <a:t>.</a:t>
            </a:r>
            <a:endParaRPr lang="en-GB" altLang="en-US" sz="1100" dirty="0">
              <a:solidFill>
                <a:schemeClr val="tx1"/>
              </a:solidFill>
              <a:cs typeface="ヒラギノ角ゴ Pro W3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 bwMode="auto">
          <a:xfrm>
            <a:off x="2221848" y="765280"/>
            <a:ext cx="2702125" cy="5184000"/>
          </a:xfrm>
          <a:prstGeom prst="rect">
            <a:avLst/>
          </a:prstGeom>
          <a:solidFill>
            <a:srgbClr val="FF0000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med"/>
          </a:ln>
          <a:effectLst/>
          <a:extLst/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cs typeface="Arial" charset="0"/>
            </a:endParaRPr>
          </a:p>
        </p:txBody>
      </p:sp>
      <p:sp>
        <p:nvSpPr>
          <p:cNvPr id="72" name="Suorakulmio 12"/>
          <p:cNvSpPr>
            <a:spLocks noChangeArrowheads="1"/>
          </p:cNvSpPr>
          <p:nvPr/>
        </p:nvSpPr>
        <p:spPr bwMode="auto">
          <a:xfrm>
            <a:off x="3791161" y="4149491"/>
            <a:ext cx="2024732" cy="226713"/>
          </a:xfrm>
          <a:prstGeom prst="rect">
            <a:avLst/>
          </a:prstGeom>
          <a:solidFill>
            <a:srgbClr val="FECB00"/>
          </a:solidFill>
          <a:ln w="9525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lIns="72000" tIns="72000" rIns="72000" bIns="72000" anchor="ctr"/>
          <a:lstStyle>
            <a:lvl1pPr algn="l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itchFamily="34" charset="0"/>
              <a:buChar char="–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itchFamily="34" charset="0"/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en-US" altLang="sv-SE" sz="700" b="1" dirty="0" smtClean="0">
                <a:solidFill>
                  <a:srgbClr val="000000"/>
                </a:solidFill>
              </a:rPr>
              <a:t/>
            </a:r>
            <a:br>
              <a:rPr lang="en-US" altLang="sv-SE" sz="700" b="1" dirty="0" smtClean="0">
                <a:solidFill>
                  <a:srgbClr val="000000"/>
                </a:solidFill>
              </a:rPr>
            </a:br>
            <a:endParaRPr lang="en-US" altLang="sv-SE" sz="600" dirty="0"/>
          </a:p>
        </p:txBody>
      </p:sp>
      <p:sp>
        <p:nvSpPr>
          <p:cNvPr id="62" name="Suorakulmio 12"/>
          <p:cNvSpPr>
            <a:spLocks noChangeArrowheads="1"/>
          </p:cNvSpPr>
          <p:nvPr/>
        </p:nvSpPr>
        <p:spPr bwMode="auto">
          <a:xfrm flipH="1">
            <a:off x="3801857" y="4554587"/>
            <a:ext cx="1122117" cy="22014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lIns="72000" tIns="72000" rIns="72000" bIns="72000" anchor="ctr"/>
          <a:lstStyle/>
          <a:p>
            <a:endParaRPr lang="en-US" altLang="sv-SE" sz="700" b="1" dirty="0">
              <a:latin typeface="Arial" pitchFamily="34" charset="0"/>
            </a:endParaRPr>
          </a:p>
        </p:txBody>
      </p:sp>
      <p:cxnSp>
        <p:nvCxnSpPr>
          <p:cNvPr id="29740" name="Suora yhdysviiva 34"/>
          <p:cNvCxnSpPr>
            <a:cxnSpLocks noChangeShapeType="1"/>
          </p:cNvCxnSpPr>
          <p:nvPr/>
        </p:nvCxnSpPr>
        <p:spPr bwMode="auto">
          <a:xfrm flipH="1" flipV="1">
            <a:off x="695943" y="1082675"/>
            <a:ext cx="1574" cy="5078591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01" name="Suora yhdysviiva 33"/>
          <p:cNvCxnSpPr>
            <a:cxnSpLocks noChangeShapeType="1"/>
          </p:cNvCxnSpPr>
          <p:nvPr/>
        </p:nvCxnSpPr>
        <p:spPr bwMode="auto">
          <a:xfrm flipH="1" flipV="1">
            <a:off x="3151188" y="1131888"/>
            <a:ext cx="2" cy="5015689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699" name="Suora yhdysviiva 34"/>
          <p:cNvCxnSpPr>
            <a:cxnSpLocks noChangeShapeType="1"/>
          </p:cNvCxnSpPr>
          <p:nvPr/>
        </p:nvCxnSpPr>
        <p:spPr bwMode="auto">
          <a:xfrm flipV="1">
            <a:off x="4930141" y="1022351"/>
            <a:ext cx="2222" cy="5138915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02" name="Suora yhdysviiva 34"/>
          <p:cNvCxnSpPr>
            <a:cxnSpLocks noChangeShapeType="1"/>
          </p:cNvCxnSpPr>
          <p:nvPr/>
        </p:nvCxnSpPr>
        <p:spPr bwMode="auto">
          <a:xfrm flipV="1">
            <a:off x="6732588" y="865189"/>
            <a:ext cx="0" cy="5296077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03" name="Suora yhdysviiva 35"/>
          <p:cNvCxnSpPr>
            <a:cxnSpLocks noChangeShapeType="1"/>
          </p:cNvCxnSpPr>
          <p:nvPr/>
        </p:nvCxnSpPr>
        <p:spPr bwMode="auto">
          <a:xfrm flipH="1" flipV="1">
            <a:off x="8459788" y="985839"/>
            <a:ext cx="6350" cy="5175427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04" name="Suora nuoliyhdysviiva 36"/>
          <p:cNvCxnSpPr>
            <a:cxnSpLocks noChangeShapeType="1"/>
          </p:cNvCxnSpPr>
          <p:nvPr/>
        </p:nvCxnSpPr>
        <p:spPr bwMode="auto">
          <a:xfrm>
            <a:off x="503238" y="5995782"/>
            <a:ext cx="8399462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05" name="Tekstiruutu 37"/>
          <p:cNvSpPr txBox="1">
            <a:spLocks noChangeArrowheads="1"/>
          </p:cNvSpPr>
          <p:nvPr/>
        </p:nvSpPr>
        <p:spPr bwMode="auto">
          <a:xfrm>
            <a:off x="590550" y="5949280"/>
            <a:ext cx="8139113" cy="350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Font typeface="Arial" pitchFamily="34" charset="0"/>
              <a:buChar char="•"/>
              <a:tabLst>
                <a:tab pos="1076325" algn="l"/>
                <a:tab pos="2867025" algn="l"/>
                <a:tab pos="4486275" algn="l"/>
                <a:tab pos="6191250" algn="l"/>
                <a:tab pos="7172325" algn="l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itchFamily="34" charset="0"/>
              <a:buChar char="–"/>
              <a:tabLst>
                <a:tab pos="1076325" algn="l"/>
                <a:tab pos="2867025" algn="l"/>
                <a:tab pos="4486275" algn="l"/>
                <a:tab pos="6191250" algn="l"/>
                <a:tab pos="7172325" algn="l"/>
              </a:tabLst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itchFamily="34" charset="0"/>
              <a:buChar char="•"/>
              <a:tabLst>
                <a:tab pos="1076325" algn="l"/>
                <a:tab pos="2867025" algn="l"/>
                <a:tab pos="4486275" algn="l"/>
                <a:tab pos="6191250" algn="l"/>
                <a:tab pos="7172325" algn="l"/>
              </a:tabLst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itchFamily="34" charset="0"/>
              <a:buChar char="–"/>
              <a:tabLst>
                <a:tab pos="1076325" algn="l"/>
                <a:tab pos="2867025" algn="l"/>
                <a:tab pos="4486275" algn="l"/>
                <a:tab pos="6191250" algn="l"/>
                <a:tab pos="7172325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itchFamily="34" charset="0"/>
              <a:buChar char="»"/>
              <a:tabLst>
                <a:tab pos="1076325" algn="l"/>
                <a:tab pos="2867025" algn="l"/>
                <a:tab pos="4486275" algn="l"/>
                <a:tab pos="6191250" algn="l"/>
                <a:tab pos="7172325" algn="l"/>
              </a:tabLst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1076325" algn="l"/>
                <a:tab pos="2867025" algn="l"/>
                <a:tab pos="4486275" algn="l"/>
                <a:tab pos="6191250" algn="l"/>
                <a:tab pos="7172325" algn="l"/>
              </a:tabLst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1076325" algn="l"/>
                <a:tab pos="2867025" algn="l"/>
                <a:tab pos="4486275" algn="l"/>
                <a:tab pos="6191250" algn="l"/>
                <a:tab pos="7172325" algn="l"/>
              </a:tabLst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1076325" algn="l"/>
                <a:tab pos="2867025" algn="l"/>
                <a:tab pos="4486275" algn="l"/>
                <a:tab pos="6191250" algn="l"/>
                <a:tab pos="7172325" algn="l"/>
              </a:tabLst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1076325" algn="l"/>
                <a:tab pos="2867025" algn="l"/>
                <a:tab pos="4486275" algn="l"/>
                <a:tab pos="6191250" algn="l"/>
                <a:tab pos="7172325" algn="l"/>
              </a:tabLst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sv-SE" sz="1400" dirty="0">
                <a:solidFill>
                  <a:srgbClr val="000000"/>
                </a:solidFill>
                <a:latin typeface="Verdana" pitchFamily="34" charset="0"/>
              </a:rPr>
              <a:t>	</a:t>
            </a:r>
            <a:r>
              <a:rPr lang="en-US" altLang="sv-SE" sz="1400" dirty="0" smtClean="0">
                <a:solidFill>
                  <a:srgbClr val="000000"/>
                </a:solidFill>
                <a:latin typeface="Verdana" pitchFamily="34" charset="0"/>
              </a:rPr>
              <a:t>   2018</a:t>
            </a:r>
            <a:r>
              <a:rPr lang="en-US" altLang="sv-SE" sz="1400" dirty="0">
                <a:solidFill>
                  <a:srgbClr val="000000"/>
                </a:solidFill>
                <a:latin typeface="Verdana" pitchFamily="34" charset="0"/>
              </a:rPr>
              <a:t>	</a:t>
            </a:r>
            <a:r>
              <a:rPr lang="en-US" altLang="sv-SE" sz="1400" dirty="0" smtClean="0">
                <a:solidFill>
                  <a:srgbClr val="000000"/>
                </a:solidFill>
                <a:latin typeface="Verdana" pitchFamily="34" charset="0"/>
              </a:rPr>
              <a:t>    2019</a:t>
            </a:r>
            <a:r>
              <a:rPr lang="en-US" altLang="sv-SE" sz="1400" dirty="0">
                <a:solidFill>
                  <a:srgbClr val="000000"/>
                </a:solidFill>
                <a:latin typeface="Verdana" pitchFamily="34" charset="0"/>
              </a:rPr>
              <a:t>	</a:t>
            </a:r>
            <a:r>
              <a:rPr lang="en-US" altLang="sv-SE" sz="1400" dirty="0" smtClean="0">
                <a:solidFill>
                  <a:srgbClr val="000000"/>
                </a:solidFill>
                <a:latin typeface="Verdana" pitchFamily="34" charset="0"/>
              </a:rPr>
              <a:t>      2020	        2021</a:t>
            </a:r>
            <a:endParaRPr lang="en-US" altLang="sv-SE" sz="1400" dirty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29707" name="Viisikulmio 45"/>
          <p:cNvSpPr>
            <a:spLocks noChangeArrowheads="1"/>
          </p:cNvSpPr>
          <p:nvPr/>
        </p:nvSpPr>
        <p:spPr bwMode="auto">
          <a:xfrm>
            <a:off x="3131840" y="1203103"/>
            <a:ext cx="5737524" cy="1234919"/>
          </a:xfrm>
          <a:prstGeom prst="homePlate">
            <a:avLst>
              <a:gd name="adj" fmla="val 19000"/>
            </a:avLst>
          </a:prstGeom>
          <a:solidFill>
            <a:srgbClr val="FECB00"/>
          </a:solidFill>
          <a:ln w="952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72000" rIns="72000" bIns="72000" anchor="ctr"/>
          <a:lstStyle>
            <a:lvl1pPr algn="l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itchFamily="34" charset="0"/>
              <a:buChar char="–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itchFamily="34" charset="0"/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sv-SE" sz="7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All submissions (human) in CP, DCP, MRP  and NP  in </a:t>
            </a:r>
            <a:r>
              <a:rPr lang="en-US" altLang="sv-SE" sz="700" b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eCTD </a:t>
            </a:r>
            <a:r>
              <a:rPr lang="en-US" altLang="sv-SE" sz="7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altLang="sv-SE" sz="7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9708" name="Tekstiruutu 51"/>
          <p:cNvSpPr txBox="1">
            <a:spLocks noChangeArrowheads="1"/>
          </p:cNvSpPr>
          <p:nvPr/>
        </p:nvSpPr>
        <p:spPr bwMode="auto">
          <a:xfrm>
            <a:off x="92497" y="6219624"/>
            <a:ext cx="1527175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itchFamily="34" charset="0"/>
              <a:buChar char="–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itchFamily="34" charset="0"/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sv-SE" sz="700" dirty="0" smtClean="0">
                <a:solidFill>
                  <a:srgbClr val="000000"/>
                </a:solidFill>
                <a:latin typeface="Verdana" pitchFamily="34" charset="0"/>
              </a:rPr>
              <a:t>Planning in progress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sv-SE" sz="700" dirty="0" smtClean="0">
                <a:solidFill>
                  <a:srgbClr val="000000"/>
                </a:solidFill>
                <a:latin typeface="Verdana" pitchFamily="34" charset="0"/>
              </a:rPr>
              <a:t>Ongoing </a:t>
            </a:r>
            <a:r>
              <a:rPr lang="en-US" altLang="sv-SE" sz="700" dirty="0">
                <a:solidFill>
                  <a:srgbClr val="000000"/>
                </a:solidFill>
                <a:latin typeface="Verdana" pitchFamily="34" charset="0"/>
              </a:rPr>
              <a:t>or optional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sv-SE" sz="700" dirty="0">
                <a:solidFill>
                  <a:srgbClr val="000000"/>
                </a:solidFill>
                <a:latin typeface="Verdana" pitchFamily="34" charset="0"/>
              </a:rPr>
              <a:t>Mandatory</a:t>
            </a:r>
          </a:p>
        </p:txBody>
      </p:sp>
      <p:sp>
        <p:nvSpPr>
          <p:cNvPr id="29710" name="Suorakulmio 26"/>
          <p:cNvSpPr>
            <a:spLocks noChangeArrowheads="1"/>
          </p:cNvSpPr>
          <p:nvPr/>
        </p:nvSpPr>
        <p:spPr bwMode="auto">
          <a:xfrm>
            <a:off x="1190130" y="6517530"/>
            <a:ext cx="213518" cy="136525"/>
          </a:xfrm>
          <a:prstGeom prst="rect">
            <a:avLst/>
          </a:prstGeom>
          <a:solidFill>
            <a:srgbClr val="FECB00"/>
          </a:solidFill>
          <a:ln w="952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72000" rIns="72000" bIns="72000" anchor="ctr"/>
          <a:lstStyle>
            <a:lvl1pPr algn="l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itchFamily="34" charset="0"/>
              <a:buChar char="–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itchFamily="34" charset="0"/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sv-SE" sz="160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29711" name="Suorakulmio 12"/>
          <p:cNvSpPr>
            <a:spLocks noChangeArrowheads="1"/>
          </p:cNvSpPr>
          <p:nvPr/>
        </p:nvSpPr>
        <p:spPr bwMode="auto">
          <a:xfrm>
            <a:off x="1331913" y="3799408"/>
            <a:ext cx="2880046" cy="293688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lIns="72000" tIns="72000" rIns="72000" bIns="72000" anchor="ctr"/>
          <a:lstStyle>
            <a:lvl1pPr algn="l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itchFamily="34" charset="0"/>
              <a:buChar char="–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itchFamily="34" charset="0"/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sv-SE" sz="700" b="1" dirty="0" smtClean="0">
                <a:solidFill>
                  <a:srgbClr val="000000"/>
                </a:solidFill>
              </a:rPr>
              <a:t>CESP portal </a:t>
            </a:r>
            <a:r>
              <a:rPr lang="en-US" altLang="sv-SE" sz="700" dirty="0" smtClean="0">
                <a:solidFill>
                  <a:srgbClr val="000000"/>
                </a:solidFill>
              </a:rPr>
              <a:t>for delivery of all other submissions </a:t>
            </a:r>
            <a:r>
              <a:rPr lang="en-US" altLang="sv-SE" sz="700" dirty="0">
                <a:solidFill>
                  <a:srgbClr val="000000"/>
                </a:solidFill>
              </a:rPr>
              <a:t>(human and vet)</a:t>
            </a:r>
          </a:p>
        </p:txBody>
      </p:sp>
      <p:sp>
        <p:nvSpPr>
          <p:cNvPr id="29712" name="Suorakulmio 12"/>
          <p:cNvSpPr>
            <a:spLocks noChangeArrowheads="1"/>
          </p:cNvSpPr>
          <p:nvPr/>
        </p:nvSpPr>
        <p:spPr bwMode="auto">
          <a:xfrm>
            <a:off x="1331914" y="3448571"/>
            <a:ext cx="5400674" cy="350567"/>
          </a:xfrm>
          <a:prstGeom prst="rect">
            <a:avLst/>
          </a:prstGeom>
          <a:solidFill>
            <a:srgbClr val="FECB00"/>
          </a:solidFill>
          <a:ln w="9525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lIns="72000" tIns="72000" rIns="72000" bIns="72000" anchor="ctr"/>
          <a:lstStyle>
            <a:lvl1pPr algn="l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itchFamily="34" charset="0"/>
              <a:buChar char="–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itchFamily="34" charset="0"/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sv-SE" sz="700" b="1" dirty="0" err="1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eGateway</a:t>
            </a:r>
            <a:r>
              <a:rPr lang="en-US" altLang="sv-SE" sz="7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for delivery of all submissions in CP and stepwise implementation for other EMA led procedures</a:t>
            </a:r>
            <a:r>
              <a:rPr lang="en-US" altLang="sv-SE" sz="800" dirty="0" smtClean="0">
                <a:solidFill>
                  <a:srgbClr val="FF0000"/>
                </a:solidFill>
              </a:rPr>
              <a:t>***</a:t>
            </a:r>
            <a:r>
              <a:rPr lang="en-US" altLang="sv-SE" sz="700" dirty="0" smtClean="0">
                <a:solidFill>
                  <a:srgbClr val="FF0000"/>
                </a:solidFill>
              </a:rPr>
              <a:t> </a:t>
            </a:r>
            <a:endParaRPr lang="en-US" altLang="sv-SE" sz="700" dirty="0" smtClean="0">
              <a:solidFill>
                <a:srgbClr val="0000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sv-SE" sz="7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(human and vet)</a:t>
            </a:r>
            <a:endParaRPr lang="en-US" altLang="sv-SE" sz="105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9713" name="Viisikulmio 61"/>
          <p:cNvSpPr>
            <a:spLocks noChangeArrowheads="1"/>
          </p:cNvSpPr>
          <p:nvPr/>
        </p:nvSpPr>
        <p:spPr bwMode="auto">
          <a:xfrm>
            <a:off x="2339752" y="5057768"/>
            <a:ext cx="6529612" cy="809626"/>
          </a:xfrm>
          <a:prstGeom prst="homePlate">
            <a:avLst>
              <a:gd name="adj" fmla="val 26853"/>
            </a:avLst>
          </a:prstGeom>
          <a:solidFill>
            <a:srgbClr val="FECB00"/>
          </a:solidFill>
          <a:ln w="952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72000" rIns="72000" bIns="72000" anchor="ctr"/>
          <a:lstStyle>
            <a:lvl1pPr algn="l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itchFamily="34" charset="0"/>
              <a:buChar char="–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itchFamily="34" charset="0"/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sv-SE" sz="700" dirty="0">
                <a:solidFill>
                  <a:srgbClr val="000000"/>
                </a:solidFill>
              </a:rPr>
              <a:t>NCA use of </a:t>
            </a:r>
            <a:r>
              <a:rPr lang="en-US" altLang="sv-SE" sz="700" b="1" dirty="0">
                <a:solidFill>
                  <a:srgbClr val="000000"/>
                </a:solidFill>
              </a:rPr>
              <a:t>Common Repository</a:t>
            </a:r>
            <a:r>
              <a:rPr lang="en-US" altLang="sv-SE" sz="700" dirty="0">
                <a:solidFill>
                  <a:srgbClr val="000000"/>
                </a:solidFill>
              </a:rPr>
              <a:t> for all CP </a:t>
            </a:r>
            <a:r>
              <a:rPr lang="en-US" altLang="sv-SE" sz="700" dirty="0" smtClean="0">
                <a:solidFill>
                  <a:srgbClr val="000000"/>
                </a:solidFill>
              </a:rPr>
              <a:t>submissions and stepwise implementation for other EMA led procedures</a:t>
            </a:r>
            <a:r>
              <a:rPr lang="en-US" altLang="sv-SE" sz="700" dirty="0" smtClean="0">
                <a:solidFill>
                  <a:srgbClr val="FF0000"/>
                </a:solidFill>
                <a:latin typeface="Verdana" pitchFamily="34" charset="0"/>
              </a:rPr>
              <a:t>***</a:t>
            </a:r>
            <a:endParaRPr lang="en-US" altLang="sv-SE" sz="600" dirty="0">
              <a:solidFill>
                <a:srgbClr val="FF00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sv-SE" sz="700" dirty="0">
                <a:solidFill>
                  <a:srgbClr val="000000"/>
                </a:solidFill>
              </a:rPr>
              <a:t>(human and vet)</a:t>
            </a:r>
            <a:endParaRPr lang="en-US" altLang="sv-SE" sz="800" dirty="0">
              <a:solidFill>
                <a:srgbClr val="000000"/>
              </a:solidFill>
            </a:endParaRPr>
          </a:p>
        </p:txBody>
      </p:sp>
      <p:sp>
        <p:nvSpPr>
          <p:cNvPr id="29714" name="Viisikulmio 38"/>
          <p:cNvSpPr>
            <a:spLocks noChangeArrowheads="1"/>
          </p:cNvSpPr>
          <p:nvPr/>
        </p:nvSpPr>
        <p:spPr bwMode="auto">
          <a:xfrm>
            <a:off x="3151189" y="2497875"/>
            <a:ext cx="5718174" cy="877672"/>
          </a:xfrm>
          <a:prstGeom prst="homePlate">
            <a:avLst>
              <a:gd name="adj" fmla="val 24016"/>
            </a:avLst>
          </a:prstGeom>
          <a:solidFill>
            <a:srgbClr val="FECB00"/>
          </a:solidFill>
          <a:ln w="952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72000" rIns="72000" bIns="72000" anchor="ctr"/>
          <a:lstStyle>
            <a:lvl1pPr algn="l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itchFamily="34" charset="0"/>
              <a:buChar char="–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itchFamily="34" charset="0"/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sv-SE" sz="7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All submissions (vet) in CP, DCP, MRP  and NP in </a:t>
            </a:r>
            <a:r>
              <a:rPr lang="en-US" altLang="sv-SE" sz="700" b="1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VNeeS</a:t>
            </a:r>
            <a:endParaRPr lang="en-US" altLang="sv-SE" sz="7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9717" name="Suorakulmio 12"/>
          <p:cNvSpPr>
            <a:spLocks noChangeArrowheads="1"/>
          </p:cNvSpPr>
          <p:nvPr/>
        </p:nvSpPr>
        <p:spPr bwMode="auto">
          <a:xfrm>
            <a:off x="1333487" y="1203103"/>
            <a:ext cx="1817703" cy="290513"/>
          </a:xfrm>
          <a:prstGeom prst="rect">
            <a:avLst/>
          </a:prstGeom>
          <a:solidFill>
            <a:srgbClr val="FECB00"/>
          </a:solidFill>
          <a:ln w="9525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lIns="72000" tIns="72000" rIns="72000" bIns="72000" anchor="ctr"/>
          <a:lstStyle>
            <a:lvl1pPr algn="l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itchFamily="34" charset="0"/>
              <a:buChar char="–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itchFamily="34" charset="0"/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sv-SE" sz="700" dirty="0">
                <a:solidFill>
                  <a:srgbClr val="000000"/>
                </a:solidFill>
                <a:latin typeface="+mn-lt"/>
              </a:rPr>
              <a:t>All submissions in CP and new MAA in DCP and MRP </a:t>
            </a:r>
            <a:r>
              <a:rPr lang="en-US" altLang="sv-SE" sz="700" dirty="0" smtClean="0">
                <a:solidFill>
                  <a:srgbClr val="000000"/>
                </a:solidFill>
                <a:latin typeface="+mn-lt"/>
              </a:rPr>
              <a:t>(</a:t>
            </a:r>
            <a:r>
              <a:rPr lang="en-US" altLang="sv-SE" sz="700" dirty="0">
                <a:solidFill>
                  <a:srgbClr val="000000"/>
                </a:solidFill>
                <a:latin typeface="+mn-lt"/>
              </a:rPr>
              <a:t>human) in </a:t>
            </a:r>
            <a:r>
              <a:rPr lang="en-US" altLang="sv-SE" sz="700" b="1" dirty="0">
                <a:solidFill>
                  <a:srgbClr val="000000"/>
                </a:solidFill>
                <a:latin typeface="+mn-lt"/>
              </a:rPr>
              <a:t>eCTD</a:t>
            </a:r>
          </a:p>
        </p:txBody>
      </p:sp>
      <p:sp>
        <p:nvSpPr>
          <p:cNvPr id="29719" name="Suorakulmio 12"/>
          <p:cNvSpPr>
            <a:spLocks noChangeArrowheads="1"/>
          </p:cNvSpPr>
          <p:nvPr/>
        </p:nvSpPr>
        <p:spPr bwMode="auto">
          <a:xfrm>
            <a:off x="6000602" y="800100"/>
            <a:ext cx="1800372" cy="331789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lIns="72000" tIns="72000" rIns="72000" bIns="72000" anchor="ctr"/>
          <a:lstStyle>
            <a:lvl1pPr algn="l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itchFamily="34" charset="0"/>
              <a:buChar char="–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itchFamily="34" charset="0"/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sv-SE" sz="700" dirty="0">
                <a:solidFill>
                  <a:srgbClr val="000000"/>
                </a:solidFill>
              </a:rPr>
              <a:t>Use of </a:t>
            </a:r>
            <a:r>
              <a:rPr lang="en-US" altLang="sv-SE" sz="700" b="1" dirty="0">
                <a:solidFill>
                  <a:srgbClr val="000000"/>
                </a:solidFill>
              </a:rPr>
              <a:t>eCTD v.4</a:t>
            </a:r>
            <a:r>
              <a:rPr lang="en-US" altLang="sv-SE" sz="700" dirty="0">
                <a:solidFill>
                  <a:srgbClr val="000000"/>
                </a:solidFill>
              </a:rPr>
              <a:t> </a:t>
            </a:r>
            <a:br>
              <a:rPr lang="en-US" altLang="sv-SE" sz="700" dirty="0">
                <a:solidFill>
                  <a:srgbClr val="000000"/>
                </a:solidFill>
              </a:rPr>
            </a:br>
            <a:r>
              <a:rPr lang="en-US" altLang="sv-SE" sz="700" dirty="0">
                <a:solidFill>
                  <a:srgbClr val="000000"/>
                </a:solidFill>
              </a:rPr>
              <a:t>CP (human</a:t>
            </a:r>
            <a:r>
              <a:rPr lang="en-US" altLang="sv-SE" sz="700" dirty="0" smtClean="0">
                <a:solidFill>
                  <a:srgbClr val="000000"/>
                </a:solidFill>
              </a:rPr>
              <a:t>)</a:t>
            </a:r>
            <a:r>
              <a:rPr lang="en-US" altLang="sv-SE" sz="800" dirty="0" smtClean="0">
                <a:solidFill>
                  <a:srgbClr val="FF0000"/>
                </a:solidFill>
              </a:rPr>
              <a:t>**</a:t>
            </a:r>
            <a:endParaRPr lang="en-US" altLang="sv-SE" sz="700" b="1" dirty="0">
              <a:solidFill>
                <a:srgbClr val="000000"/>
              </a:solidFill>
            </a:endParaRPr>
          </a:p>
        </p:txBody>
      </p:sp>
      <p:sp>
        <p:nvSpPr>
          <p:cNvPr id="46" name="Suorakulmio 12"/>
          <p:cNvSpPr/>
          <p:nvPr/>
        </p:nvSpPr>
        <p:spPr bwMode="auto">
          <a:xfrm>
            <a:off x="1331265" y="1485665"/>
            <a:ext cx="1819926" cy="320964"/>
          </a:xfrm>
          <a:prstGeom prst="rect">
            <a:avLst/>
          </a:prstGeom>
          <a:solidFill>
            <a:srgbClr val="FECB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/>
        </p:spPr>
        <p:txBody>
          <a:bodyPr lIns="72000" tIns="72000" rIns="72000" bIns="72000" anchor="ctr"/>
          <a:lstStyle/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dirty="0">
                <a:solidFill>
                  <a:prstClr val="black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All MRP submissions (human) in </a:t>
            </a:r>
            <a:r>
              <a:rPr lang="en-US" sz="700" b="1" dirty="0">
                <a:solidFill>
                  <a:prstClr val="black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eCTD</a:t>
            </a:r>
          </a:p>
        </p:txBody>
      </p:sp>
      <p:sp>
        <p:nvSpPr>
          <p:cNvPr id="29721" name="Suorakulmio 60"/>
          <p:cNvSpPr>
            <a:spLocks noChangeArrowheads="1"/>
          </p:cNvSpPr>
          <p:nvPr/>
        </p:nvSpPr>
        <p:spPr bwMode="auto">
          <a:xfrm>
            <a:off x="1331914" y="5057768"/>
            <a:ext cx="1007838" cy="537816"/>
          </a:xfrm>
          <a:prstGeom prst="rect">
            <a:avLst/>
          </a:prstGeom>
          <a:solidFill>
            <a:srgbClr val="FECB00"/>
          </a:solidFill>
          <a:ln w="9525" algn="ctr">
            <a:solidFill>
              <a:schemeClr val="tx1"/>
            </a:solidFill>
            <a:round/>
            <a:headEnd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72000" rIns="72000" bIns="72000" anchor="ctr"/>
          <a:lstStyle>
            <a:lvl1pPr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sv-SE" sz="600" dirty="0">
                <a:latin typeface="Arial" panose="020B0604020202020204" pitchFamily="34" charset="0"/>
              </a:rPr>
              <a:t>NCA use of </a:t>
            </a:r>
            <a:r>
              <a:rPr lang="en-US" altLang="sv-SE" sz="600" b="1" dirty="0" smtClean="0">
                <a:latin typeface="Arial" panose="020B0604020202020204" pitchFamily="34" charset="0"/>
              </a:rPr>
              <a:t>CR </a:t>
            </a:r>
            <a:r>
              <a:rPr lang="en-US" altLang="sv-SE" sz="600" dirty="0" smtClean="0">
                <a:latin typeface="Arial" panose="020B0604020202020204" pitchFamily="34" charset="0"/>
              </a:rPr>
              <a:t>for CP </a:t>
            </a:r>
            <a:r>
              <a:rPr lang="en-US" altLang="sv-SE" sz="600" dirty="0">
                <a:latin typeface="Arial" panose="020B0604020202020204" pitchFamily="34" charset="0"/>
              </a:rPr>
              <a:t>(</a:t>
            </a:r>
            <a:r>
              <a:rPr lang="en-US" altLang="sv-SE" sz="600" dirty="0" smtClean="0">
                <a:latin typeface="Arial" panose="020B0604020202020204" pitchFamily="34" charset="0"/>
              </a:rPr>
              <a:t>human) and stepwise implementation for other EMA led procedures</a:t>
            </a:r>
          </a:p>
        </p:txBody>
      </p:sp>
      <p:sp>
        <p:nvSpPr>
          <p:cNvPr id="29722" name="Suorakulmio 12"/>
          <p:cNvSpPr>
            <a:spLocks noChangeArrowheads="1"/>
          </p:cNvSpPr>
          <p:nvPr/>
        </p:nvSpPr>
        <p:spPr bwMode="auto">
          <a:xfrm>
            <a:off x="1331264" y="5595584"/>
            <a:ext cx="1008488" cy="272629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lIns="72000" tIns="72000" rIns="72000" bIns="72000" anchor="ctr"/>
          <a:lstStyle>
            <a:lvl1pPr algn="l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itchFamily="34" charset="0"/>
              <a:buChar char="–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itchFamily="34" charset="0"/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sv-SE" sz="700" dirty="0">
                <a:solidFill>
                  <a:srgbClr val="000000"/>
                </a:solidFill>
              </a:rPr>
              <a:t>NCA use of CR for CP (vet)</a:t>
            </a:r>
          </a:p>
        </p:txBody>
      </p:sp>
      <p:sp>
        <p:nvSpPr>
          <p:cNvPr id="53" name="Viisikulmio 38"/>
          <p:cNvSpPr>
            <a:spLocks noChangeArrowheads="1"/>
          </p:cNvSpPr>
          <p:nvPr/>
        </p:nvSpPr>
        <p:spPr bwMode="auto">
          <a:xfrm>
            <a:off x="1530970" y="6211027"/>
            <a:ext cx="7371730" cy="488728"/>
          </a:xfrm>
          <a:prstGeom prst="homePlate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 algn="ctr">
            <a:solidFill>
              <a:schemeClr val="tx1"/>
            </a:solidFill>
            <a:round/>
            <a:headEnd/>
            <a:tailEnd type="triangle" w="lg" len="med"/>
          </a:ln>
          <a:effectLst/>
          <a:extLst/>
        </p:spPr>
        <p:txBody>
          <a:bodyPr lIns="72000" tIns="72000" rIns="72000" bIns="72000" anchor="ctr"/>
          <a:lstStyle>
            <a:lvl1pPr algn="ctr" eaLnBrk="0" hangingPunct="0">
              <a:lnSpc>
                <a:spcPct val="120000"/>
              </a:lnSpc>
              <a:defRPr sz="16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1pPr>
            <a:lvl2pPr marL="742950" indent="-285750" algn="ctr" eaLnBrk="0" hangingPunct="0">
              <a:lnSpc>
                <a:spcPct val="120000"/>
              </a:lnSpc>
              <a:defRPr sz="16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2pPr>
            <a:lvl3pPr marL="1143000" indent="-228600" algn="ctr" eaLnBrk="0" hangingPunct="0">
              <a:lnSpc>
                <a:spcPct val="120000"/>
              </a:lnSpc>
              <a:defRPr sz="16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3pPr>
            <a:lvl4pPr marL="1600200" indent="-228600" algn="ctr" eaLnBrk="0" hangingPunct="0">
              <a:lnSpc>
                <a:spcPct val="120000"/>
              </a:lnSpc>
              <a:defRPr sz="16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4pPr>
            <a:lvl5pPr marL="2057400" indent="-228600" algn="ctr" eaLnBrk="0" hangingPunct="0">
              <a:lnSpc>
                <a:spcPct val="120000"/>
              </a:lnSpc>
              <a:defRPr sz="16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9pPr>
          </a:lstStyle>
          <a:p>
            <a:pPr marL="266700" indent="-266700" algn="l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sv-SE" sz="700" b="1" baseline="16000" dirty="0">
                <a:solidFill>
                  <a:srgbClr val="FF0000"/>
                </a:solidFill>
              </a:rPr>
              <a:t>*)</a:t>
            </a:r>
            <a:r>
              <a:rPr lang="en-US" altLang="sv-SE" sz="700" b="1" dirty="0"/>
              <a:t> 	</a:t>
            </a:r>
            <a:r>
              <a:rPr lang="en-US" altLang="sv-SE" sz="700" dirty="0"/>
              <a:t>The SPOR project will stepwise (see specific </a:t>
            </a:r>
            <a:r>
              <a:rPr lang="en-US" altLang="sv-SE" sz="700" dirty="0">
                <a:hlinkClick r:id="rId2"/>
              </a:rPr>
              <a:t>Roadmap</a:t>
            </a:r>
            <a:r>
              <a:rPr lang="en-US" altLang="sv-SE" sz="700" dirty="0"/>
              <a:t>) deliver master data services (RMS, OMS, SMS, PMS) to be integrated with the eAF and </a:t>
            </a:r>
            <a:r>
              <a:rPr lang="en-US" altLang="sv-SE" sz="700" dirty="0" smtClean="0"/>
              <a:t>CESP dataset module. Currently, the mandatory use of OMS is planned for Q4 2018, subject to outcomes of further planning exercise.</a:t>
            </a:r>
            <a:endParaRPr lang="en-US" altLang="sv-SE" sz="700" dirty="0"/>
          </a:p>
          <a:p>
            <a:pPr marL="266700" indent="-266700"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sv-SE" sz="700" b="1" baseline="16000" dirty="0">
                <a:solidFill>
                  <a:srgbClr val="FF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**)</a:t>
            </a:r>
            <a:r>
              <a:rPr lang="en-US" altLang="sv-SE" sz="700" b="1" dirty="0">
                <a:ea typeface="Verdana" panose="020B0604030504040204" pitchFamily="34" charset="0"/>
                <a:cs typeface="Verdana" panose="020B0604030504040204" pitchFamily="34" charset="0"/>
              </a:rPr>
              <a:t> 	</a:t>
            </a:r>
            <a:r>
              <a:rPr lang="en-US" altLang="sv-SE" sz="700" dirty="0">
                <a:ea typeface="Verdana" panose="020B0604030504040204" pitchFamily="34" charset="0"/>
                <a:cs typeface="Verdana" panose="020B0604030504040204" pitchFamily="34" charset="0"/>
              </a:rPr>
              <a:t>Timelines subject to planning   </a:t>
            </a:r>
            <a:r>
              <a:rPr lang="en-US" altLang="sv-SE" sz="700" b="1" baseline="16000" dirty="0">
                <a:solidFill>
                  <a:srgbClr val="FF0000"/>
                </a:solidFill>
              </a:rPr>
              <a:t>***) </a:t>
            </a:r>
            <a:r>
              <a:rPr lang="en-US" altLang="sv-SE" sz="700" dirty="0"/>
              <a:t>Some </a:t>
            </a:r>
            <a:r>
              <a:rPr lang="en-US" altLang="sv-SE" sz="700" dirty="0"/>
              <a:t>procedure types are </a:t>
            </a:r>
            <a:r>
              <a:rPr lang="en-US" altLang="sv-SE" sz="700" dirty="0" smtClean="0">
                <a:ea typeface="Verdana" panose="020B0604030504040204" pitchFamily="34" charset="0"/>
                <a:cs typeface="Verdana" panose="020B0604030504040204" pitchFamily="34" charset="0"/>
              </a:rPr>
              <a:t>excluded</a:t>
            </a:r>
            <a:endParaRPr lang="en-US" altLang="sv-SE" sz="700" b="1" dirty="0"/>
          </a:p>
        </p:txBody>
      </p:sp>
      <p:sp>
        <p:nvSpPr>
          <p:cNvPr id="55" name="Suorakulmio 12"/>
          <p:cNvSpPr/>
          <p:nvPr/>
        </p:nvSpPr>
        <p:spPr bwMode="auto">
          <a:xfrm>
            <a:off x="1333489" y="2497875"/>
            <a:ext cx="1817702" cy="287646"/>
          </a:xfrm>
          <a:prstGeom prst="rect">
            <a:avLst/>
          </a:prstGeom>
          <a:solidFill>
            <a:srgbClr val="FECB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/>
        </p:spPr>
        <p:txBody>
          <a:bodyPr lIns="72000" tIns="72000" rIns="72000" bIns="72000" anchor="ctr"/>
          <a:lstStyle/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dirty="0">
                <a:solidFill>
                  <a:prstClr val="black"/>
                </a:solidFill>
                <a:latin typeface="Arial"/>
                <a:cs typeface="+mn-cs"/>
              </a:rPr>
              <a:t>All submissions in CP, DCP, MRP (vet) </a:t>
            </a:r>
            <a:endParaRPr lang="en-US" sz="700" dirty="0" smtClean="0">
              <a:solidFill>
                <a:prstClr val="black"/>
              </a:solidFill>
              <a:latin typeface="Arial"/>
              <a:cs typeface="+mn-cs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dirty="0" smtClean="0">
                <a:solidFill>
                  <a:prstClr val="black"/>
                </a:solidFill>
                <a:latin typeface="Arial"/>
                <a:cs typeface="+mn-cs"/>
              </a:rPr>
              <a:t>in </a:t>
            </a:r>
            <a:r>
              <a:rPr lang="en-US" sz="700" b="1" dirty="0" err="1">
                <a:solidFill>
                  <a:prstClr val="black"/>
                </a:solidFill>
                <a:latin typeface="Arial"/>
                <a:cs typeface="+mn-cs"/>
              </a:rPr>
              <a:t>VNeeS</a:t>
            </a:r>
            <a:endParaRPr lang="en-US" sz="700" b="1" dirty="0">
              <a:solidFill>
                <a:prstClr val="black"/>
              </a:solidFill>
              <a:latin typeface="Arial"/>
              <a:cs typeface="+mn-cs"/>
            </a:endParaRPr>
          </a:p>
        </p:txBody>
      </p:sp>
      <p:sp>
        <p:nvSpPr>
          <p:cNvPr id="29731" name="Suorakulmio 12"/>
          <p:cNvSpPr>
            <a:spLocks noChangeArrowheads="1"/>
          </p:cNvSpPr>
          <p:nvPr/>
        </p:nvSpPr>
        <p:spPr bwMode="auto">
          <a:xfrm>
            <a:off x="1331264" y="2785521"/>
            <a:ext cx="924383" cy="590026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lIns="72000" tIns="72000" rIns="72000" bIns="72000" anchor="ctr"/>
          <a:lstStyle>
            <a:lvl1pPr algn="l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itchFamily="34" charset="0"/>
              <a:buChar char="–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itchFamily="34" charset="0"/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sv-SE" sz="700" dirty="0">
                <a:solidFill>
                  <a:srgbClr val="000000"/>
                </a:solidFill>
              </a:rPr>
              <a:t>All NP submissions (</a:t>
            </a:r>
            <a:r>
              <a:rPr lang="en-US" altLang="sv-SE" sz="700" dirty="0" smtClean="0">
                <a:solidFill>
                  <a:srgbClr val="000000"/>
                </a:solidFill>
              </a:rPr>
              <a:t>vet) in </a:t>
            </a:r>
            <a:r>
              <a:rPr lang="en-US" altLang="sv-SE" sz="700" b="1" dirty="0" err="1">
                <a:solidFill>
                  <a:srgbClr val="000000"/>
                </a:solidFill>
              </a:rPr>
              <a:t>VNeeS</a:t>
            </a:r>
            <a:endParaRPr lang="en-US" altLang="sv-SE" sz="700" b="1" dirty="0">
              <a:solidFill>
                <a:srgbClr val="000000"/>
              </a:solidFill>
            </a:endParaRPr>
          </a:p>
        </p:txBody>
      </p:sp>
      <p:pic>
        <p:nvPicPr>
          <p:cNvPr id="2973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17463"/>
            <a:ext cx="1517650" cy="78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3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6725" y="107950"/>
            <a:ext cx="1885950" cy="65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" name="Suorakulmio 12"/>
          <p:cNvSpPr>
            <a:spLocks noChangeArrowheads="1"/>
          </p:cNvSpPr>
          <p:nvPr/>
        </p:nvSpPr>
        <p:spPr bwMode="auto">
          <a:xfrm>
            <a:off x="1341439" y="800101"/>
            <a:ext cx="4659164" cy="33178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lIns="72000" tIns="72000" rIns="72000" bIns="72000" anchor="ctr"/>
          <a:lstStyle>
            <a:lvl1pPr algn="ctr" eaLnBrk="0" hangingPunct="0">
              <a:lnSpc>
                <a:spcPct val="120000"/>
              </a:lnSpc>
              <a:defRPr sz="16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1pPr>
            <a:lvl2pPr marL="742950" indent="-285750" algn="ctr" eaLnBrk="0" hangingPunct="0">
              <a:lnSpc>
                <a:spcPct val="120000"/>
              </a:lnSpc>
              <a:defRPr sz="16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2pPr>
            <a:lvl3pPr marL="1143000" indent="-228600" algn="ctr" eaLnBrk="0" hangingPunct="0">
              <a:lnSpc>
                <a:spcPct val="120000"/>
              </a:lnSpc>
              <a:defRPr sz="16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3pPr>
            <a:lvl4pPr marL="1600200" indent="-228600" algn="ctr" eaLnBrk="0" hangingPunct="0">
              <a:lnSpc>
                <a:spcPct val="120000"/>
              </a:lnSpc>
              <a:defRPr sz="16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4pPr>
            <a:lvl5pPr marL="2057400" indent="-228600" algn="ctr" eaLnBrk="0" hangingPunct="0">
              <a:lnSpc>
                <a:spcPct val="120000"/>
              </a:lnSpc>
              <a:defRPr sz="16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5pPr>
            <a:lvl6pPr marL="25146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6pPr>
            <a:lvl7pPr marL="29718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7pPr>
            <a:lvl8pPr marL="34290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8pPr>
            <a:lvl9pPr marL="3886200" indent="-228600" algn="ctr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 sz="1600">
                <a:solidFill>
                  <a:srgbClr val="000000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sv-SE" sz="700" dirty="0">
                <a:latin typeface="Arial" panose="020B0604020202020204" pitchFamily="34" charset="0"/>
                <a:cs typeface="Arial" panose="020B0604020202020204" pitchFamily="34" charset="0"/>
              </a:rPr>
              <a:t>Planning and preparation for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sv-SE" sz="700" dirty="0">
                <a:latin typeface="Arial" panose="020B0604020202020204" pitchFamily="34" charset="0"/>
                <a:cs typeface="Arial" panose="020B0604020202020204" pitchFamily="34" charset="0"/>
              </a:rPr>
              <a:t>the implementation of  </a:t>
            </a:r>
            <a:r>
              <a:rPr lang="en-US" altLang="sv-SE" sz="700" b="1" dirty="0">
                <a:latin typeface="Arial" panose="020B0604020202020204" pitchFamily="34" charset="0"/>
                <a:cs typeface="Arial" panose="020B0604020202020204" pitchFamily="34" charset="0"/>
              </a:rPr>
              <a:t>eCTD v.4</a:t>
            </a:r>
            <a:r>
              <a:rPr lang="en-US" altLang="sv-SE" sz="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sv-SE" sz="7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Suorakulmio 12"/>
          <p:cNvSpPr/>
          <p:nvPr/>
        </p:nvSpPr>
        <p:spPr bwMode="auto">
          <a:xfrm>
            <a:off x="2221851" y="1795084"/>
            <a:ext cx="929339" cy="321470"/>
          </a:xfrm>
          <a:prstGeom prst="rect">
            <a:avLst/>
          </a:prstGeom>
          <a:solidFill>
            <a:srgbClr val="FECB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/>
        </p:spPr>
        <p:txBody>
          <a:bodyPr lIns="72000" tIns="72000" rIns="72000" bIns="72000" anchor="ctr"/>
          <a:lstStyle/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dirty="0">
                <a:solidFill>
                  <a:prstClr val="black"/>
                </a:solidFill>
                <a:latin typeface="Arial"/>
                <a:cs typeface="+mn-cs"/>
              </a:rPr>
              <a:t>All new MAA in NP (human) in </a:t>
            </a:r>
            <a:r>
              <a:rPr lang="en-US" sz="700" b="1" dirty="0">
                <a:solidFill>
                  <a:prstClr val="black"/>
                </a:solidFill>
                <a:latin typeface="Arial"/>
                <a:cs typeface="+mn-cs"/>
              </a:rPr>
              <a:t>eCTD</a:t>
            </a:r>
          </a:p>
        </p:txBody>
      </p:sp>
      <p:sp>
        <p:nvSpPr>
          <p:cNvPr id="29742" name="Suorakulmio 12"/>
          <p:cNvSpPr>
            <a:spLocks noChangeArrowheads="1"/>
          </p:cNvSpPr>
          <p:nvPr/>
        </p:nvSpPr>
        <p:spPr bwMode="auto">
          <a:xfrm>
            <a:off x="2221849" y="2116553"/>
            <a:ext cx="929341" cy="322263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lIns="36000" tIns="72000" rIns="36000" bIns="72000" anchor="ctr"/>
          <a:lstStyle>
            <a:lvl1pPr algn="l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itchFamily="34" charset="0"/>
              <a:buChar char="–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itchFamily="34" charset="0"/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sv-SE" sz="700" dirty="0">
                <a:solidFill>
                  <a:srgbClr val="000000"/>
                </a:solidFill>
                <a:latin typeface="+mn-lt"/>
              </a:rPr>
              <a:t>All other NP </a:t>
            </a:r>
            <a:r>
              <a:rPr lang="en-US" altLang="sv-SE" sz="700" dirty="0">
                <a:solidFill>
                  <a:srgbClr val="000000"/>
                </a:solidFill>
              </a:rPr>
              <a:t>submissions</a:t>
            </a:r>
            <a:r>
              <a:rPr lang="en-US" altLang="sv-SE" sz="700" dirty="0">
                <a:solidFill>
                  <a:srgbClr val="000000"/>
                </a:solidFill>
                <a:latin typeface="+mn-lt"/>
              </a:rPr>
              <a:t> </a:t>
            </a:r>
            <a:r>
              <a:rPr lang="en-US" altLang="sv-SE" sz="700" dirty="0">
                <a:solidFill>
                  <a:srgbClr val="000000"/>
                </a:solidFill>
              </a:rPr>
              <a:t>(human)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sv-SE" sz="700" dirty="0" smtClean="0">
                <a:solidFill>
                  <a:srgbClr val="000000"/>
                </a:solidFill>
                <a:latin typeface="+mn-lt"/>
              </a:rPr>
              <a:t>in </a:t>
            </a:r>
            <a:r>
              <a:rPr lang="en-US" altLang="sv-SE" sz="700" b="1" dirty="0" smtClean="0">
                <a:solidFill>
                  <a:srgbClr val="000000"/>
                </a:solidFill>
                <a:latin typeface="+mn-lt"/>
              </a:rPr>
              <a:t>eCTD</a:t>
            </a:r>
            <a:endParaRPr lang="en-US" altLang="sv-SE" sz="7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29743" name="Suorakulmio 12"/>
          <p:cNvSpPr>
            <a:spLocks noChangeArrowheads="1"/>
          </p:cNvSpPr>
          <p:nvPr/>
        </p:nvSpPr>
        <p:spPr bwMode="auto">
          <a:xfrm>
            <a:off x="1331264" y="1799162"/>
            <a:ext cx="890587" cy="636966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lIns="72000" tIns="72000" rIns="72000" bIns="72000" anchor="ctr"/>
          <a:lstStyle>
            <a:lvl1pPr algn="l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itchFamily="34" charset="0"/>
              <a:buChar char="–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itchFamily="34" charset="0"/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sv-SE" sz="700" dirty="0">
                <a:solidFill>
                  <a:srgbClr val="000000"/>
                </a:solidFill>
                <a:latin typeface="+mn-lt"/>
              </a:rPr>
              <a:t>All NP </a:t>
            </a:r>
            <a:r>
              <a:rPr lang="en-US" altLang="sv-SE" sz="700" dirty="0" smtClean="0">
                <a:solidFill>
                  <a:srgbClr val="000000"/>
                </a:solidFill>
                <a:latin typeface="+mn-lt"/>
              </a:rPr>
              <a:t>submissions </a:t>
            </a:r>
            <a:r>
              <a:rPr lang="en-US" altLang="sv-SE" sz="700" dirty="0">
                <a:solidFill>
                  <a:srgbClr val="000000"/>
                </a:solidFill>
              </a:rPr>
              <a:t>(human)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sv-SE" sz="700" dirty="0" smtClean="0">
                <a:solidFill>
                  <a:srgbClr val="000000"/>
                </a:solidFill>
                <a:latin typeface="+mn-lt"/>
              </a:rPr>
              <a:t> </a:t>
            </a:r>
            <a:r>
              <a:rPr lang="en-US" altLang="sv-SE" sz="700" dirty="0">
                <a:solidFill>
                  <a:srgbClr val="000000"/>
                </a:solidFill>
                <a:latin typeface="+mn-lt"/>
              </a:rPr>
              <a:t>in </a:t>
            </a:r>
            <a:r>
              <a:rPr lang="en-US" altLang="sv-SE" sz="700" b="1" dirty="0" smtClean="0">
                <a:solidFill>
                  <a:srgbClr val="000000"/>
                </a:solidFill>
                <a:latin typeface="+mn-lt"/>
              </a:rPr>
              <a:t>eCTD</a:t>
            </a:r>
            <a:endParaRPr lang="en-US" altLang="sv-SE" sz="7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29744" name="Suorakulmio 12"/>
          <p:cNvSpPr>
            <a:spLocks noChangeArrowheads="1"/>
          </p:cNvSpPr>
          <p:nvPr/>
        </p:nvSpPr>
        <p:spPr bwMode="auto">
          <a:xfrm>
            <a:off x="2254538" y="3051554"/>
            <a:ext cx="895542" cy="323993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lIns="72000" tIns="72000" rIns="72000" bIns="72000" anchor="ctr"/>
          <a:lstStyle>
            <a:lvl1pPr algn="l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itchFamily="34" charset="0"/>
              <a:buChar char="–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itchFamily="34" charset="0"/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sv-SE" sz="700" dirty="0">
                <a:solidFill>
                  <a:srgbClr val="000000"/>
                </a:solidFill>
              </a:rPr>
              <a:t>All other NP submissions (vet)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sv-SE" sz="700" dirty="0" smtClean="0">
                <a:solidFill>
                  <a:srgbClr val="000000"/>
                </a:solidFill>
              </a:rPr>
              <a:t> </a:t>
            </a:r>
            <a:r>
              <a:rPr lang="en-US" altLang="sv-SE" sz="700" dirty="0">
                <a:solidFill>
                  <a:srgbClr val="000000"/>
                </a:solidFill>
              </a:rPr>
              <a:t>in </a:t>
            </a:r>
            <a:r>
              <a:rPr lang="en-US" altLang="sv-SE" sz="700" b="1" dirty="0" err="1" smtClean="0">
                <a:solidFill>
                  <a:srgbClr val="000000"/>
                </a:solidFill>
              </a:rPr>
              <a:t>VNeeS</a:t>
            </a:r>
            <a:endParaRPr lang="en-US" altLang="sv-SE" sz="700" dirty="0">
              <a:solidFill>
                <a:srgbClr val="000000"/>
              </a:solidFill>
            </a:endParaRPr>
          </a:p>
        </p:txBody>
      </p:sp>
      <p:sp>
        <p:nvSpPr>
          <p:cNvPr id="93" name="Suorakulmio 12"/>
          <p:cNvSpPr/>
          <p:nvPr/>
        </p:nvSpPr>
        <p:spPr bwMode="auto">
          <a:xfrm>
            <a:off x="2255647" y="2785521"/>
            <a:ext cx="895543" cy="266033"/>
          </a:xfrm>
          <a:prstGeom prst="rect">
            <a:avLst/>
          </a:prstGeom>
          <a:solidFill>
            <a:srgbClr val="FECB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/>
        </p:spPr>
        <p:txBody>
          <a:bodyPr lIns="72000" tIns="72000" rIns="72000" bIns="72000" anchor="ctr"/>
          <a:lstStyle/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dirty="0">
                <a:solidFill>
                  <a:prstClr val="black"/>
                </a:solidFill>
                <a:latin typeface="Arial"/>
                <a:cs typeface="+mn-cs"/>
              </a:rPr>
              <a:t>All new MAA in NP (vet) in </a:t>
            </a:r>
            <a:r>
              <a:rPr lang="en-US" sz="700" b="1" dirty="0" err="1">
                <a:solidFill>
                  <a:prstClr val="black"/>
                </a:solidFill>
                <a:latin typeface="Arial"/>
                <a:cs typeface="+mn-cs"/>
              </a:rPr>
              <a:t>VNeeS</a:t>
            </a:r>
            <a:endParaRPr lang="en-US" sz="700" b="1" dirty="0">
              <a:solidFill>
                <a:prstClr val="black"/>
              </a:solidFill>
              <a:latin typeface="Arial"/>
              <a:cs typeface="+mn-cs"/>
            </a:endParaRPr>
          </a:p>
        </p:txBody>
      </p:sp>
      <p:sp>
        <p:nvSpPr>
          <p:cNvPr id="52" name="Suorakulmio 12"/>
          <p:cNvSpPr/>
          <p:nvPr/>
        </p:nvSpPr>
        <p:spPr bwMode="auto">
          <a:xfrm>
            <a:off x="4211959" y="3799137"/>
            <a:ext cx="2530151" cy="293957"/>
          </a:xfrm>
          <a:prstGeom prst="rect">
            <a:avLst/>
          </a:prstGeom>
          <a:solidFill>
            <a:srgbClr val="FECB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  <a:extLst/>
        </p:spPr>
        <p:txBody>
          <a:bodyPr lIns="72000" tIns="72000" rIns="72000" bIns="72000" anchor="ctr"/>
          <a:lstStyle/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sv-SE" sz="700" b="1" dirty="0"/>
              <a:t>CESP portal</a:t>
            </a:r>
            <a:r>
              <a:rPr lang="en-US" altLang="sv-SE" sz="700" dirty="0"/>
              <a:t> for delivery </a:t>
            </a:r>
            <a:r>
              <a:rPr lang="en-US" altLang="sv-SE" sz="700" dirty="0" smtClean="0"/>
              <a:t>of </a:t>
            </a:r>
            <a:r>
              <a:rPr lang="en-US" altLang="sv-SE" sz="700" dirty="0"/>
              <a:t>all DCP and MRP </a:t>
            </a:r>
            <a:r>
              <a:rPr lang="en-US" altLang="sv-SE" sz="700" dirty="0" smtClean="0"/>
              <a:t>submissions </a:t>
            </a:r>
            <a:r>
              <a:rPr lang="en-US" sz="700" dirty="0" smtClean="0">
                <a:solidFill>
                  <a:prstClr val="black"/>
                </a:solidFill>
                <a:latin typeface="Arial"/>
                <a:cs typeface="+mn-cs"/>
              </a:rPr>
              <a:t>(human and vet)</a:t>
            </a:r>
            <a:endParaRPr lang="en-US" sz="700" b="1" dirty="0">
              <a:solidFill>
                <a:prstClr val="black"/>
              </a:solidFill>
              <a:latin typeface="Arial"/>
              <a:cs typeface="+mn-cs"/>
            </a:endParaRPr>
          </a:p>
        </p:txBody>
      </p:sp>
      <p:sp>
        <p:nvSpPr>
          <p:cNvPr id="60" name="Suorakulmio 12"/>
          <p:cNvSpPr>
            <a:spLocks noChangeArrowheads="1"/>
          </p:cNvSpPr>
          <p:nvPr/>
        </p:nvSpPr>
        <p:spPr bwMode="auto">
          <a:xfrm>
            <a:off x="4923974" y="4766903"/>
            <a:ext cx="1822238" cy="231378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lIns="72000" tIns="72000" rIns="72000" bIns="72000" anchor="ctr"/>
          <a:lstStyle/>
          <a:p>
            <a:endParaRPr lang="en-US" altLang="sv-SE" sz="700" b="1" dirty="0">
              <a:latin typeface="Arial" pitchFamily="34" charset="0"/>
            </a:endParaRPr>
          </a:p>
        </p:txBody>
      </p:sp>
      <p:sp>
        <p:nvSpPr>
          <p:cNvPr id="29706" name="Viisikulmio 41"/>
          <p:cNvSpPr>
            <a:spLocks noChangeArrowheads="1"/>
          </p:cNvSpPr>
          <p:nvPr/>
        </p:nvSpPr>
        <p:spPr bwMode="auto">
          <a:xfrm>
            <a:off x="6732587" y="3448572"/>
            <a:ext cx="2136775" cy="1549710"/>
          </a:xfrm>
          <a:prstGeom prst="homePlate">
            <a:avLst>
              <a:gd name="adj" fmla="val 14983"/>
            </a:avLst>
          </a:prstGeom>
          <a:solidFill>
            <a:schemeClr val="bg1">
              <a:lumMod val="95000"/>
            </a:schemeClr>
          </a:solidFill>
          <a:ln w="9525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lIns="72000" tIns="72000" rIns="72000" bIns="72000" anchor="ctr"/>
          <a:lstStyle/>
          <a:p>
            <a:r>
              <a:rPr lang="en-US" altLang="sv-SE" sz="700" b="1" dirty="0"/>
              <a:t>Single Submission Portal </a:t>
            </a:r>
            <a:r>
              <a:rPr lang="en-US" altLang="sv-SE" sz="700" dirty="0"/>
              <a:t/>
            </a:r>
            <a:br>
              <a:rPr lang="en-US" altLang="sv-SE" sz="700" dirty="0"/>
            </a:br>
            <a:r>
              <a:rPr lang="en-US" altLang="sv-SE" sz="700" dirty="0"/>
              <a:t>with full integration </a:t>
            </a:r>
            <a:br>
              <a:rPr lang="en-US" altLang="sv-SE" sz="700" dirty="0"/>
            </a:br>
            <a:r>
              <a:rPr lang="en-US" altLang="sv-SE" sz="700" dirty="0"/>
              <a:t>of</a:t>
            </a:r>
            <a:r>
              <a:rPr lang="en-GB" altLang="sv-SE" sz="700" dirty="0"/>
              <a:t> </a:t>
            </a:r>
            <a:r>
              <a:rPr lang="en-GB" altLang="sv-SE" sz="700" dirty="0" err="1" smtClean="0"/>
              <a:t>eAF</a:t>
            </a:r>
            <a:r>
              <a:rPr lang="en-GB" altLang="sv-SE" sz="700" dirty="0"/>
              <a:t> </a:t>
            </a:r>
            <a:r>
              <a:rPr lang="en-GB" altLang="sv-SE" sz="700" dirty="0" smtClean="0"/>
              <a:t>(CESP dataset module)</a:t>
            </a:r>
          </a:p>
          <a:p>
            <a:r>
              <a:rPr lang="en-GB" altLang="sv-SE" sz="700" dirty="0" smtClean="0"/>
              <a:t> </a:t>
            </a:r>
            <a:r>
              <a:rPr lang="en-GB" altLang="sv-SE" sz="700" dirty="0"/>
              <a:t>and SPOR</a:t>
            </a:r>
            <a:r>
              <a:rPr lang="en-US" altLang="sv-SE" sz="700" dirty="0" smtClean="0">
                <a:solidFill>
                  <a:srgbClr val="FF0000"/>
                </a:solidFill>
              </a:rPr>
              <a:t>*</a:t>
            </a:r>
            <a:endParaRPr lang="en-US" altLang="sv-SE" sz="600" b="1" dirty="0"/>
          </a:p>
          <a:p>
            <a:endParaRPr lang="en-GB" altLang="sv-SE" sz="700" b="1" dirty="0">
              <a:latin typeface="Arial" pitchFamily="34" charset="0"/>
            </a:endParaRPr>
          </a:p>
          <a:p>
            <a:r>
              <a:rPr lang="en-US" altLang="sv-SE" sz="700" dirty="0"/>
              <a:t>for all submissions </a:t>
            </a:r>
            <a:br>
              <a:rPr lang="en-US" altLang="sv-SE" sz="700" dirty="0"/>
            </a:br>
            <a:r>
              <a:rPr lang="en-US" altLang="sv-SE" sz="700" dirty="0"/>
              <a:t>(human and vet)</a:t>
            </a:r>
          </a:p>
        </p:txBody>
      </p:sp>
      <p:sp>
        <p:nvSpPr>
          <p:cNvPr id="64" name="Suorakulmio 12"/>
          <p:cNvSpPr>
            <a:spLocks noChangeArrowheads="1"/>
          </p:cNvSpPr>
          <p:nvPr/>
        </p:nvSpPr>
        <p:spPr bwMode="auto">
          <a:xfrm flipH="1">
            <a:off x="2937798" y="4766903"/>
            <a:ext cx="1994564" cy="23137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lIns="72000" tIns="72000" rIns="72000" bIns="72000" anchor="ctr"/>
          <a:lstStyle/>
          <a:p>
            <a:endParaRPr lang="en-US" altLang="sv-SE" sz="700" b="1" dirty="0">
              <a:latin typeface="Arial" pitchFamily="34" charset="0"/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2843808" y="4773110"/>
            <a:ext cx="3186081" cy="2097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sv-SE" sz="700" b="1" dirty="0">
                <a:latin typeface="Arial" pitchFamily="34" charset="0"/>
              </a:rPr>
              <a:t>Telematics </a:t>
            </a:r>
            <a:r>
              <a:rPr lang="en-US" altLang="sv-SE" sz="700" b="1" dirty="0" smtClean="0">
                <a:latin typeface="Arial" pitchFamily="34" charset="0"/>
              </a:rPr>
              <a:t>Service Desk </a:t>
            </a:r>
            <a:r>
              <a:rPr lang="en-US" altLang="sv-SE" sz="700" dirty="0">
                <a:latin typeface="Arial" pitchFamily="34" charset="0"/>
              </a:rPr>
              <a:t>(stepwise implementation) </a:t>
            </a:r>
          </a:p>
        </p:txBody>
      </p:sp>
      <p:sp>
        <p:nvSpPr>
          <p:cNvPr id="29716" name="Suorakulmio 12"/>
          <p:cNvSpPr>
            <a:spLocks noChangeArrowheads="1"/>
          </p:cNvSpPr>
          <p:nvPr/>
        </p:nvSpPr>
        <p:spPr bwMode="auto">
          <a:xfrm>
            <a:off x="1341439" y="4152314"/>
            <a:ext cx="2449722" cy="215954"/>
          </a:xfrm>
          <a:prstGeom prst="rect">
            <a:avLst/>
          </a:prstGeom>
          <a:solidFill>
            <a:srgbClr val="FECB00"/>
          </a:solidFill>
          <a:ln w="9525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lIns="72000" tIns="72000" rIns="72000" bIns="72000" anchor="ctr"/>
          <a:lstStyle>
            <a:lvl1pPr algn="l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itchFamily="34" charset="0"/>
              <a:buChar char="–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itchFamily="34" charset="0"/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en-US" altLang="sv-SE" sz="700" b="1" dirty="0" smtClean="0">
                <a:solidFill>
                  <a:srgbClr val="000000"/>
                </a:solidFill>
              </a:rPr>
              <a:t/>
            </a:r>
            <a:br>
              <a:rPr lang="en-US" altLang="sv-SE" sz="700" b="1" dirty="0" smtClean="0">
                <a:solidFill>
                  <a:srgbClr val="000000"/>
                </a:solidFill>
              </a:rPr>
            </a:br>
            <a:endParaRPr lang="en-US" altLang="sv-SE" sz="600" dirty="0"/>
          </a:p>
        </p:txBody>
      </p:sp>
      <p:sp>
        <p:nvSpPr>
          <p:cNvPr id="54" name="Suorakulmio 12"/>
          <p:cNvSpPr>
            <a:spLocks noChangeArrowheads="1"/>
          </p:cNvSpPr>
          <p:nvPr/>
        </p:nvSpPr>
        <p:spPr bwMode="auto">
          <a:xfrm>
            <a:off x="2904781" y="4362180"/>
            <a:ext cx="886380" cy="209635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lIns="72000" tIns="72000" rIns="72000" bIns="72000" anchor="ctr"/>
          <a:lstStyle/>
          <a:p>
            <a:endParaRPr lang="en-US" altLang="sv-SE" sz="700" b="1" dirty="0">
              <a:latin typeface="Arial" pitchFamily="34" charset="0"/>
            </a:endParaRPr>
          </a:p>
        </p:txBody>
      </p:sp>
      <p:sp>
        <p:nvSpPr>
          <p:cNvPr id="59" name="textruta 50"/>
          <p:cNvSpPr txBox="1"/>
          <p:nvPr/>
        </p:nvSpPr>
        <p:spPr>
          <a:xfrm>
            <a:off x="1374283" y="4149491"/>
            <a:ext cx="2416878" cy="2215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sv-SE" sz="700" b="1" dirty="0" err="1"/>
              <a:t>eAF</a:t>
            </a:r>
            <a:r>
              <a:rPr lang="en-US" altLang="sv-SE" sz="700" dirty="0"/>
              <a:t> in all procedures (human and vet</a:t>
            </a:r>
            <a:r>
              <a:rPr lang="en-US" altLang="sv-SE" sz="700" dirty="0" smtClean="0"/>
              <a:t>)</a:t>
            </a:r>
            <a:r>
              <a:rPr lang="en-US" altLang="sv-SE" sz="700" dirty="0" smtClean="0">
                <a:solidFill>
                  <a:srgbClr val="FF0000"/>
                </a:solidFill>
              </a:rPr>
              <a:t>*</a:t>
            </a:r>
            <a:endParaRPr lang="en-US" altLang="sv-SE" sz="600" dirty="0"/>
          </a:p>
        </p:txBody>
      </p:sp>
      <p:sp>
        <p:nvSpPr>
          <p:cNvPr id="29698" name="Suorakulmio 12"/>
          <p:cNvSpPr>
            <a:spLocks noChangeArrowheads="1"/>
          </p:cNvSpPr>
          <p:nvPr/>
        </p:nvSpPr>
        <p:spPr bwMode="auto">
          <a:xfrm>
            <a:off x="4923975" y="4558409"/>
            <a:ext cx="891918" cy="216323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lIns="72000" tIns="72000" rIns="72000" bIns="72000" anchor="ctr"/>
          <a:lstStyle>
            <a:lvl1pPr algn="l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itchFamily="34" charset="0"/>
              <a:buChar char="–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itchFamily="34" charset="0"/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0" hangingPunct="0">
              <a:spcBef>
                <a:spcPct val="0"/>
              </a:spcBef>
              <a:buFontTx/>
              <a:buNone/>
            </a:pPr>
            <a:endParaRPr lang="en-US" altLang="sv-SE" sz="700" dirty="0">
              <a:solidFill>
                <a:srgbClr val="FF0000"/>
              </a:solidFill>
              <a:ea typeface="Verdana" pitchFamily="34" charset="0"/>
            </a:endParaRPr>
          </a:p>
        </p:txBody>
      </p:sp>
      <p:sp>
        <p:nvSpPr>
          <p:cNvPr id="29724" name="Suorakulmio 12"/>
          <p:cNvSpPr>
            <a:spLocks noChangeArrowheads="1"/>
          </p:cNvSpPr>
          <p:nvPr/>
        </p:nvSpPr>
        <p:spPr bwMode="auto">
          <a:xfrm>
            <a:off x="3791161" y="4362180"/>
            <a:ext cx="2941426" cy="209636"/>
          </a:xfrm>
          <a:prstGeom prst="rect">
            <a:avLst/>
          </a:prstGeom>
          <a:solidFill>
            <a:srgbClr val="FECB00"/>
          </a:solidFill>
          <a:ln w="9525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lIns="72000" tIns="72000" rIns="72000" bIns="72000" anchor="ctr"/>
          <a:lstStyle>
            <a:lvl1pPr algn="l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itchFamily="34" charset="0"/>
              <a:buChar char="–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itchFamily="34" charset="0"/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sv-SE" sz="70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29723" name="Suorakulmio 12"/>
          <p:cNvSpPr>
            <a:spLocks noChangeArrowheads="1"/>
          </p:cNvSpPr>
          <p:nvPr/>
        </p:nvSpPr>
        <p:spPr bwMode="auto">
          <a:xfrm>
            <a:off x="5815893" y="4571816"/>
            <a:ext cx="916694" cy="195087"/>
          </a:xfrm>
          <a:prstGeom prst="rect">
            <a:avLst/>
          </a:prstGeom>
          <a:solidFill>
            <a:srgbClr val="FECB00"/>
          </a:solidFill>
          <a:ln w="9525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lIns="72000" tIns="72000" rIns="72000" bIns="72000" anchor="ctr"/>
          <a:lstStyle>
            <a:lvl1pPr algn="l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itchFamily="34" charset="0"/>
              <a:buChar char="–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itchFamily="34" charset="0"/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sv-SE" sz="700" b="1" dirty="0" smtClean="0">
              <a:solidFill>
                <a:srgbClr val="0000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sv-SE" sz="600" dirty="0">
              <a:solidFill>
                <a:srgbClr val="000000"/>
              </a:solidFill>
            </a:endParaRPr>
          </a:p>
        </p:txBody>
      </p:sp>
      <p:sp>
        <p:nvSpPr>
          <p:cNvPr id="61" name="textruta 50"/>
          <p:cNvSpPr txBox="1"/>
          <p:nvPr/>
        </p:nvSpPr>
        <p:spPr>
          <a:xfrm>
            <a:off x="3999883" y="4156352"/>
            <a:ext cx="1525245" cy="320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sv-SE" sz="700" b="1" dirty="0"/>
              <a:t>eAF</a:t>
            </a:r>
            <a:r>
              <a:rPr lang="en-US" altLang="sv-SE" sz="700" dirty="0"/>
              <a:t> variations and </a:t>
            </a:r>
            <a:r>
              <a:rPr lang="en-US" altLang="sv-SE" sz="700" dirty="0" smtClean="0"/>
              <a:t>renewals</a:t>
            </a:r>
            <a:r>
              <a:rPr lang="en-US" altLang="sv-SE" sz="600" dirty="0">
                <a:solidFill>
                  <a:srgbClr val="FF0000"/>
                </a:solidFill>
              </a:rPr>
              <a:t>*</a:t>
            </a:r>
            <a:endParaRPr lang="en-US" altLang="sv-SE" sz="500" dirty="0"/>
          </a:p>
          <a:p>
            <a:endParaRPr lang="en-US" altLang="sv-SE" sz="600" dirty="0"/>
          </a:p>
        </p:txBody>
      </p:sp>
      <p:sp>
        <p:nvSpPr>
          <p:cNvPr id="29739" name="Viisikulmio 55"/>
          <p:cNvSpPr>
            <a:spLocks noChangeArrowheads="1"/>
          </p:cNvSpPr>
          <p:nvPr/>
        </p:nvSpPr>
        <p:spPr bwMode="auto">
          <a:xfrm>
            <a:off x="7716575" y="800099"/>
            <a:ext cx="1101726" cy="331789"/>
          </a:xfrm>
          <a:prstGeom prst="homePlate">
            <a:avLst>
              <a:gd name="adj" fmla="val 4064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wrap="none" lIns="72000" tIns="72000" rIns="72000" bIns="72000" anchor="ctr"/>
          <a:lstStyle>
            <a:lvl1pPr algn="l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>
              <a:spcBef>
                <a:spcPct val="20000"/>
              </a:spcBef>
              <a:buFont typeface="Arial" pitchFamily="34" charset="0"/>
              <a:buChar char="–"/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>
              <a:spcBef>
                <a:spcPct val="20000"/>
              </a:spcBef>
              <a:buFont typeface="Arial" pitchFamily="34" charset="0"/>
              <a:buChar char="–"/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>
              <a:spcBef>
                <a:spcPct val="20000"/>
              </a:spcBef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sv-SE" sz="700" dirty="0">
                <a:solidFill>
                  <a:srgbClr val="000000"/>
                </a:solidFill>
              </a:rPr>
              <a:t>Use of </a:t>
            </a:r>
            <a:r>
              <a:rPr lang="en-US" altLang="sv-SE" sz="700" b="1" dirty="0">
                <a:solidFill>
                  <a:srgbClr val="000000"/>
                </a:solidFill>
              </a:rPr>
              <a:t>eCTD v.4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sv-SE" sz="700" dirty="0">
                <a:solidFill>
                  <a:srgbClr val="000000"/>
                </a:solidFill>
              </a:rPr>
              <a:t>MRP, DCP (human</a:t>
            </a:r>
            <a:r>
              <a:rPr lang="en-US" altLang="sv-SE" sz="700" dirty="0" smtClean="0">
                <a:solidFill>
                  <a:srgbClr val="000000"/>
                </a:solidFill>
              </a:rPr>
              <a:t>)</a:t>
            </a:r>
            <a:r>
              <a:rPr lang="en-US" altLang="sv-SE" sz="800" dirty="0" smtClean="0">
                <a:solidFill>
                  <a:srgbClr val="FF0000"/>
                </a:solidFill>
              </a:rPr>
              <a:t>*</a:t>
            </a:r>
            <a:r>
              <a:rPr lang="en-US" altLang="sv-SE" sz="900" b="1" baseline="16000" dirty="0" smtClean="0">
                <a:solidFill>
                  <a:srgbClr val="FF0000"/>
                </a:solidFill>
                <a:ea typeface="Verdana" pitchFamily="34" charset="0"/>
              </a:rPr>
              <a:t>*</a:t>
            </a:r>
            <a:endParaRPr lang="en-US" altLang="sv-SE" sz="700" b="1" dirty="0">
              <a:solidFill>
                <a:srgbClr val="000000"/>
              </a:solidFill>
            </a:endParaRPr>
          </a:p>
        </p:txBody>
      </p:sp>
      <p:sp>
        <p:nvSpPr>
          <p:cNvPr id="51" name="textruta 50"/>
          <p:cNvSpPr txBox="1"/>
          <p:nvPr/>
        </p:nvSpPr>
        <p:spPr>
          <a:xfrm>
            <a:off x="3791161" y="4617422"/>
            <a:ext cx="3132349" cy="107722"/>
          </a:xfrm>
          <a:prstGeom prst="rect">
            <a:avLst/>
          </a:prstGeom>
          <a:noFill/>
        </p:spPr>
        <p:txBody>
          <a:bodyPr wrap="square" lIns="72000" tIns="0" rIns="72000" bIns="0">
            <a:spAutoFit/>
          </a:bodyPr>
          <a:lstStyle/>
          <a:p>
            <a:pPr eaLnBrk="0" hangingPunct="0">
              <a:lnSpc>
                <a:spcPct val="100000"/>
              </a:lnSpc>
            </a:pPr>
            <a:r>
              <a:rPr lang="en-US" altLang="sv-SE" sz="700" b="1" dirty="0">
                <a:latin typeface="Arial" panose="020B0604020202020204" pitchFamily="34" charset="0"/>
                <a:ea typeface="Verdana" pitchFamily="34" charset="0"/>
              </a:rPr>
              <a:t>CESP </a:t>
            </a:r>
            <a:r>
              <a:rPr lang="en-US" altLang="sv-SE" sz="700" b="1" dirty="0"/>
              <a:t>dataset module </a:t>
            </a:r>
            <a:r>
              <a:rPr lang="en-US" altLang="sv-SE" sz="700" dirty="0"/>
              <a:t>for variations &amp; renewals (H &amp; V</a:t>
            </a:r>
            <a:r>
              <a:rPr lang="en-US" altLang="sv-SE" sz="700" dirty="0" smtClean="0">
                <a:latin typeface="Arial" panose="020B0604020202020204" pitchFamily="34" charset="0"/>
                <a:ea typeface="Verdana" pitchFamily="34" charset="0"/>
              </a:rPr>
              <a:t>)</a:t>
            </a:r>
            <a:r>
              <a:rPr lang="en-US" altLang="sv-SE" sz="700" dirty="0" smtClean="0">
                <a:solidFill>
                  <a:srgbClr val="FF0000"/>
                </a:solidFill>
              </a:rPr>
              <a:t>*</a:t>
            </a:r>
            <a:endParaRPr lang="en-US" altLang="sv-SE" sz="700" dirty="0">
              <a:solidFill>
                <a:schemeClr val="tx1"/>
              </a:solidFill>
              <a:latin typeface="Arial" panose="020B0604020202020204" pitchFamily="34" charset="0"/>
              <a:ea typeface="Verdana" pitchFamily="34" charset="0"/>
            </a:endParaRPr>
          </a:p>
        </p:txBody>
      </p:sp>
      <p:sp>
        <p:nvSpPr>
          <p:cNvPr id="69" name="Suorakulmio 12"/>
          <p:cNvSpPr>
            <a:spLocks noChangeArrowheads="1"/>
          </p:cNvSpPr>
          <p:nvPr/>
        </p:nvSpPr>
        <p:spPr bwMode="auto">
          <a:xfrm flipH="1">
            <a:off x="1341439" y="4368267"/>
            <a:ext cx="1563342" cy="20354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solidFill>
              <a:schemeClr val="tx1"/>
            </a:solidFill>
            <a:round/>
            <a:headEnd/>
            <a:tailEnd type="triangle" w="lg" len="med"/>
          </a:ln>
        </p:spPr>
        <p:txBody>
          <a:bodyPr lIns="72000" tIns="72000" rIns="72000" bIns="72000" anchor="ctr"/>
          <a:lstStyle/>
          <a:p>
            <a:endParaRPr lang="en-US" altLang="sv-SE" sz="700" b="1" dirty="0">
              <a:latin typeface="Arial" pitchFamily="34" charset="0"/>
            </a:endParaRPr>
          </a:p>
        </p:txBody>
      </p:sp>
      <p:sp>
        <p:nvSpPr>
          <p:cNvPr id="5" name="textruta 4"/>
          <p:cNvSpPr txBox="1"/>
          <p:nvPr/>
        </p:nvSpPr>
        <p:spPr>
          <a:xfrm>
            <a:off x="2051720" y="4365104"/>
            <a:ext cx="2880320" cy="3371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sv-SE" sz="700" b="1" dirty="0"/>
              <a:t>CESP dataset module</a:t>
            </a:r>
            <a:r>
              <a:rPr lang="en-US" altLang="sv-SE" sz="700" dirty="0"/>
              <a:t> for all new MAA (human and vet</a:t>
            </a:r>
            <a:r>
              <a:rPr lang="en-US" altLang="sv-SE" sz="700" dirty="0" smtClean="0"/>
              <a:t>) </a:t>
            </a:r>
            <a:r>
              <a:rPr lang="en-US" altLang="sv-SE" sz="700" dirty="0">
                <a:solidFill>
                  <a:srgbClr val="FF0000"/>
                </a:solidFill>
              </a:rPr>
              <a:t>*</a:t>
            </a:r>
            <a:endParaRPr lang="en-US" altLang="sv-SE" sz="600" dirty="0"/>
          </a:p>
          <a:p>
            <a:pPr>
              <a:defRPr/>
            </a:pPr>
            <a:endParaRPr lang="sv-SE" sz="700" dirty="0"/>
          </a:p>
        </p:txBody>
      </p:sp>
      <p:cxnSp>
        <p:nvCxnSpPr>
          <p:cNvPr id="81" name="Suora yhdysviiva 34"/>
          <p:cNvCxnSpPr>
            <a:cxnSpLocks noChangeShapeType="1"/>
          </p:cNvCxnSpPr>
          <p:nvPr/>
        </p:nvCxnSpPr>
        <p:spPr bwMode="auto">
          <a:xfrm flipH="1" flipV="1">
            <a:off x="695943" y="1082675"/>
            <a:ext cx="1574" cy="5078591"/>
          </a:xfrm>
          <a:prstGeom prst="line">
            <a:avLst/>
          </a:prstGeom>
          <a:noFill/>
          <a:ln w="9525" algn="ctr">
            <a:solidFill>
              <a:sysClr val="windowText" lastClr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" name="Ellips 66"/>
          <p:cNvSpPr/>
          <p:nvPr/>
        </p:nvSpPr>
        <p:spPr>
          <a:xfrm>
            <a:off x="58738" y="3463667"/>
            <a:ext cx="1238615" cy="1446479"/>
          </a:xfrm>
          <a:prstGeom prst="ellipse">
            <a:avLst/>
          </a:prstGeom>
          <a:solidFill>
            <a:srgbClr val="778AA2"/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2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3" name="Ellips 70"/>
          <p:cNvSpPr/>
          <p:nvPr/>
        </p:nvSpPr>
        <p:spPr>
          <a:xfrm>
            <a:off x="199049" y="702221"/>
            <a:ext cx="995363" cy="526497"/>
          </a:xfrm>
          <a:prstGeom prst="ellipse">
            <a:avLst/>
          </a:prstGeom>
          <a:solidFill>
            <a:srgbClr val="778AA2"/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eCTD</a:t>
            </a:r>
            <a:r>
              <a:rPr kumimoji="0" lang="sv-SE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v.4</a:t>
            </a:r>
          </a:p>
        </p:txBody>
      </p:sp>
      <p:sp>
        <p:nvSpPr>
          <p:cNvPr id="84" name="Ellips 47"/>
          <p:cNvSpPr/>
          <p:nvPr/>
        </p:nvSpPr>
        <p:spPr>
          <a:xfrm>
            <a:off x="129199" y="1268760"/>
            <a:ext cx="1135064" cy="1045237"/>
          </a:xfrm>
          <a:prstGeom prst="ellipse">
            <a:avLst/>
          </a:prstGeom>
          <a:solidFill>
            <a:srgbClr val="778AA2"/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eCTD</a:t>
            </a:r>
            <a:r>
              <a:rPr kumimoji="0" lang="sv-SE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v.3.2</a:t>
            </a:r>
          </a:p>
        </p:txBody>
      </p:sp>
      <p:sp>
        <p:nvSpPr>
          <p:cNvPr id="85" name="Ellips 56"/>
          <p:cNvSpPr/>
          <p:nvPr/>
        </p:nvSpPr>
        <p:spPr>
          <a:xfrm>
            <a:off x="199049" y="2434077"/>
            <a:ext cx="995363" cy="955675"/>
          </a:xfrm>
          <a:prstGeom prst="ellipse">
            <a:avLst/>
          </a:prstGeom>
          <a:solidFill>
            <a:srgbClr val="778AA2"/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VNeeS</a:t>
            </a:r>
            <a:endParaRPr kumimoji="0" lang="sv-SE" sz="12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  <p:sp>
        <p:nvSpPr>
          <p:cNvPr id="86" name="Ellips 57"/>
          <p:cNvSpPr/>
          <p:nvPr/>
        </p:nvSpPr>
        <p:spPr>
          <a:xfrm>
            <a:off x="129198" y="4950693"/>
            <a:ext cx="1135063" cy="955654"/>
          </a:xfrm>
          <a:prstGeom prst="ellipse">
            <a:avLst/>
          </a:prstGeom>
          <a:solidFill>
            <a:srgbClr val="778AA2"/>
          </a:solidFill>
          <a:ln w="38100" cap="flat" cmpd="sng" algn="ctr">
            <a:solidFill>
              <a:sysClr val="window" lastClr="FFFFFF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sv-SE" sz="11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Common </a:t>
            </a:r>
            <a:r>
              <a:rPr kumimoji="0" lang="en-US" altLang="sv-SE" sz="11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Repository (CR)</a:t>
            </a:r>
            <a:endParaRPr kumimoji="0" lang="sv-SE" sz="2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  <p:sp>
        <p:nvSpPr>
          <p:cNvPr id="87" name="Textfeld 86"/>
          <p:cNvSpPr txBox="1"/>
          <p:nvPr/>
        </p:nvSpPr>
        <p:spPr>
          <a:xfrm>
            <a:off x="173989" y="3557741"/>
            <a:ext cx="1008112" cy="1264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0" cap="none" spc="-1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</a:rPr>
              <a:t>eGateway </a:t>
            </a:r>
            <a:endParaRPr kumimoji="0" lang="sv-SE" sz="1200" b="1" i="0" u="none" strike="noStrike" kern="0" cap="none" spc="-10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0" cap="none" spc="-10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</a:rPr>
              <a:t>   CESP</a:t>
            </a:r>
          </a:p>
          <a:p>
            <a:pPr marL="0" marR="0" lvl="0" indent="85725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100" b="1" i="0" u="none" strike="noStrike" kern="0" cap="none" spc="-1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</a:endParaRPr>
          </a:p>
          <a:p>
            <a:pPr marL="0" marR="0" lvl="0" indent="85725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</a:rPr>
              <a:t>CESPdataset module</a:t>
            </a:r>
            <a:r>
              <a:rPr kumimoji="0" lang="sv-SE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*</a:t>
            </a:r>
            <a:endParaRPr kumimoji="0" lang="sv-SE" sz="2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  <a:p>
            <a:pPr marL="0" marR="0" lvl="0" indent="85725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0" cap="none" spc="-1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</a:rPr>
              <a:t>eAF</a:t>
            </a:r>
            <a:r>
              <a:rPr kumimoji="0" lang="en-US" altLang="sv-SE" sz="12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 </a:t>
            </a:r>
            <a:r>
              <a:rPr kumimoji="0" lang="en-US" altLang="sv-SE" sz="12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*</a:t>
            </a:r>
            <a:endParaRPr kumimoji="0" lang="sv-SE" sz="36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  <a:p>
            <a:pPr marL="0" marR="0" lvl="0" indent="85725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1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</a:rPr>
              <a:t> </a:t>
            </a:r>
          </a:p>
        </p:txBody>
      </p:sp>
      <p:sp>
        <p:nvSpPr>
          <p:cNvPr id="88" name="Rectangle 2"/>
          <p:cNvSpPr txBox="1">
            <a:spLocks noChangeArrowheads="1"/>
          </p:cNvSpPr>
          <p:nvPr/>
        </p:nvSpPr>
        <p:spPr bwMode="auto">
          <a:xfrm>
            <a:off x="200025" y="115888"/>
            <a:ext cx="8456613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75000" lnSpcReduction="20000"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2"/>
                </a:solidFill>
                <a:latin typeface="Arial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2"/>
                </a:solidFill>
                <a:latin typeface="Arial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2"/>
                </a:solidFill>
                <a:latin typeface="Arial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2"/>
                </a:solidFill>
                <a:latin typeface="Arial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2"/>
                </a:solidFill>
                <a:latin typeface="Arial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2"/>
                </a:solidFill>
                <a:latin typeface="Arial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2"/>
                </a:solidFill>
                <a:latin typeface="Arial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2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sv-SE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F5BA5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eSubmission Roadmap - timelines</a:t>
            </a:r>
            <a:br>
              <a:rPr kumimoji="0" lang="en-US" altLang="sv-SE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F5BA5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en-US" altLang="sv-SE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F5BA5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(</a:t>
            </a:r>
            <a:r>
              <a:rPr kumimoji="0" lang="en-US" altLang="sv-SE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F5BA5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reflecting </a:t>
            </a:r>
            <a:r>
              <a:rPr kumimoji="0" lang="en-US" altLang="sv-SE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F5BA5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version 2.1 </a:t>
            </a:r>
            <a:r>
              <a:rPr kumimoji="0" lang="en-US" altLang="sv-SE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F5BA5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dated </a:t>
            </a:r>
            <a:r>
              <a:rPr lang="en-US" altLang="sv-SE" sz="1100" dirty="0">
                <a:solidFill>
                  <a:srgbClr val="1F5BA5"/>
                </a:solidFill>
                <a:latin typeface="Arial"/>
              </a:rPr>
              <a:t>28 February 2018)</a:t>
            </a:r>
            <a:endParaRPr lang="en-US" altLang="sv-SE" sz="1100" dirty="0">
              <a:solidFill>
                <a:srgbClr val="1F5BA5"/>
              </a:solidFill>
              <a:latin typeface="Arial"/>
            </a:endParaRPr>
          </a:p>
        </p:txBody>
      </p:sp>
      <p:sp>
        <p:nvSpPr>
          <p:cNvPr id="66" name="Suorakulmio 26"/>
          <p:cNvSpPr>
            <a:spLocks noChangeArrowheads="1"/>
          </p:cNvSpPr>
          <p:nvPr/>
        </p:nvSpPr>
        <p:spPr bwMode="auto">
          <a:xfrm>
            <a:off x="1190130" y="6373290"/>
            <a:ext cx="213518" cy="136525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 type="triangle" w="lg" len="med"/>
          </a:ln>
          <a:ex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buFont typeface="Arial" pitchFamily="34" charset="0"/>
              <a:buNone/>
            </a:pPr>
            <a:endParaRPr lang="en-US" altLang="sv-SE" sz="700">
              <a:latin typeface="Arial" pitchFamily="34" charset="0"/>
            </a:endParaRPr>
          </a:p>
        </p:txBody>
      </p:sp>
      <p:sp>
        <p:nvSpPr>
          <p:cNvPr id="67" name="Suorakulmio 26"/>
          <p:cNvSpPr>
            <a:spLocks noChangeArrowheads="1"/>
          </p:cNvSpPr>
          <p:nvPr/>
        </p:nvSpPr>
        <p:spPr bwMode="auto">
          <a:xfrm>
            <a:off x="1190130" y="6240782"/>
            <a:ext cx="213518" cy="13652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solidFill>
              <a:schemeClr val="tx1"/>
            </a:solidFill>
            <a:round/>
            <a:headEnd/>
            <a:tailEnd type="triangle" w="lg" len="med"/>
          </a:ln>
          <a:extLst/>
        </p:spPr>
        <p:txBody>
          <a:bodyPr lIns="72000" tIns="72000" rIns="72000" bIns="72000" anchor="ctr"/>
          <a:lstStyle/>
          <a:p>
            <a:endParaRPr lang="en-US" altLang="sv-SE" sz="700" b="1">
              <a:latin typeface="Arial" pitchFamily="34" charset="0"/>
            </a:endParaRPr>
          </a:p>
        </p:txBody>
      </p:sp>
      <p:sp>
        <p:nvSpPr>
          <p:cNvPr id="76" name="textruta 50"/>
          <p:cNvSpPr txBox="1"/>
          <p:nvPr/>
        </p:nvSpPr>
        <p:spPr>
          <a:xfrm>
            <a:off x="2267744" y="6021288"/>
            <a:ext cx="1780567" cy="153888"/>
          </a:xfrm>
          <a:prstGeom prst="rect">
            <a:avLst/>
          </a:prstGeom>
          <a:noFill/>
        </p:spPr>
        <p:txBody>
          <a:bodyPr wrap="square" lIns="72000" tIns="0" rIns="72000" bIns="0">
            <a:spAutoFit/>
          </a:bodyPr>
          <a:lstStyle/>
          <a:p>
            <a:pPr eaLnBrk="0" hangingPunct="0">
              <a:lnSpc>
                <a:spcPct val="100000"/>
              </a:lnSpc>
            </a:pPr>
            <a:r>
              <a:rPr lang="en-US" altLang="sv-SE" sz="1000" b="1" dirty="0" smtClean="0">
                <a:solidFill>
                  <a:srgbClr val="FF0000"/>
                </a:solidFill>
                <a:latin typeface="Arial" panose="020B0604020202020204" pitchFamily="34" charset="0"/>
                <a:ea typeface="Verdana" pitchFamily="34" charset="0"/>
              </a:rPr>
              <a:t>EMA RELOCATION</a:t>
            </a:r>
            <a:endParaRPr lang="en-US" altLang="sv-SE" sz="1000" dirty="0">
              <a:solidFill>
                <a:srgbClr val="FF0000"/>
              </a:solidFill>
              <a:latin typeface="Arial" panose="020B0604020202020204" pitchFamily="34" charset="0"/>
              <a:ea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757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3_Updated eSubmission Roadmap">
  <a:themeElements>
    <a:clrScheme name="Neutral (Agency) (26 April 2011) 2">
      <a:dk1>
        <a:srgbClr val="000000"/>
      </a:dk1>
      <a:lt1>
        <a:srgbClr val="FFFFFF"/>
      </a:lt1>
      <a:dk2>
        <a:srgbClr val="003399"/>
      </a:dk2>
      <a:lt2>
        <a:srgbClr val="6D6F71"/>
      </a:lt2>
      <a:accent1>
        <a:srgbClr val="E1E3F2"/>
      </a:accent1>
      <a:accent2>
        <a:srgbClr val="E98300"/>
      </a:accent2>
      <a:accent3>
        <a:srgbClr val="FFFFFF"/>
      </a:accent3>
      <a:accent4>
        <a:srgbClr val="000000"/>
      </a:accent4>
      <a:accent5>
        <a:srgbClr val="EEEFF7"/>
      </a:accent5>
      <a:accent6>
        <a:srgbClr val="D37600"/>
      </a:accent6>
      <a:hlink>
        <a:srgbClr val="0098DB"/>
      </a:hlink>
      <a:folHlink>
        <a:srgbClr val="983222"/>
      </a:folHlink>
    </a:clrScheme>
    <a:fontScheme name="Neutral (Agency) (26 April 2011)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lg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72000" tIns="72000" rIns="72000" bIns="7200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2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6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lg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72000" tIns="72000" rIns="72000" bIns="7200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2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6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Neutral (Agency) (26 April 2011) 1">
        <a:dk1>
          <a:srgbClr val="404040"/>
        </a:dk1>
        <a:lt1>
          <a:srgbClr val="FFFFFF"/>
        </a:lt1>
        <a:dk2>
          <a:srgbClr val="003399"/>
        </a:dk2>
        <a:lt2>
          <a:srgbClr val="FFFFFF"/>
        </a:lt2>
        <a:accent1>
          <a:srgbClr val="E1E4F3"/>
        </a:accent1>
        <a:accent2>
          <a:srgbClr val="E98300"/>
        </a:accent2>
        <a:accent3>
          <a:srgbClr val="AAADCA"/>
        </a:accent3>
        <a:accent4>
          <a:srgbClr val="DADADA"/>
        </a:accent4>
        <a:accent5>
          <a:srgbClr val="EEEFF8"/>
        </a:accent5>
        <a:accent6>
          <a:srgbClr val="D37600"/>
        </a:accent6>
        <a:hlink>
          <a:srgbClr val="0098DB"/>
        </a:hlink>
        <a:folHlink>
          <a:srgbClr val="98322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utral (Agency) (26 April 2011) 2">
        <a:dk1>
          <a:srgbClr val="000000"/>
        </a:dk1>
        <a:lt1>
          <a:srgbClr val="FFFFFF"/>
        </a:lt1>
        <a:dk2>
          <a:srgbClr val="003399"/>
        </a:dk2>
        <a:lt2>
          <a:srgbClr val="6D6F71"/>
        </a:lt2>
        <a:accent1>
          <a:srgbClr val="E1E3F2"/>
        </a:accent1>
        <a:accent2>
          <a:srgbClr val="E98300"/>
        </a:accent2>
        <a:accent3>
          <a:srgbClr val="FFFFFF"/>
        </a:accent3>
        <a:accent4>
          <a:srgbClr val="000000"/>
        </a:accent4>
        <a:accent5>
          <a:srgbClr val="EEEFF7"/>
        </a:accent5>
        <a:accent6>
          <a:srgbClr val="D37600"/>
        </a:accent6>
        <a:hlink>
          <a:srgbClr val="0098DB"/>
        </a:hlink>
        <a:folHlink>
          <a:srgbClr val="98322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"/>
        <a:ea typeface="ヒラギノ角ゴ Pro W3"/>
        <a:cs typeface=""/>
      </a:majorFont>
      <a:minorFont>
        <a:latin typeface="Verdana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ヒラギノ角ゴ Pro W3" pitchFamily="-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ヒラギノ角ゴ Pro W3" pitchFamily="-80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03_Updated eSubmission Roadmap</Template>
  <TotalTime>583</TotalTime>
  <Words>558</Words>
  <Application>Microsoft Office PowerPoint</Application>
  <PresentationFormat>On-screen Show (4:3)</PresentationFormat>
  <Paragraphs>75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03_Updated eSubmission Roadmap</vt:lpstr>
      <vt:lpstr>Blank Presentation</vt:lpstr>
      <vt:lpstr>   Updated eSubmission Roadmap (v.2.1) Adopted by HMA on 28.02.2018</vt:lpstr>
      <vt:lpstr>Main updates compared to version 2.0</vt:lpstr>
      <vt:lpstr>PowerPoint Presentation</vt:lpstr>
    </vt:vector>
  </TitlesOfParts>
  <Company>European Medicines Agency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Updated eSubmission Roadmap (v.2.0) Adopted by EUTMB and endorsed by the HMA in February 2017</dc:title>
  <dc:creator>Staisiuniene Aina</dc:creator>
  <dc:description>Template version: 26 June 2013.</dc:description>
  <cp:lastModifiedBy>Anne-Christine Lantin</cp:lastModifiedBy>
  <cp:revision>107</cp:revision>
  <dcterms:created xsi:type="dcterms:W3CDTF">2017-04-18T15:27:34Z</dcterms:created>
  <dcterms:modified xsi:type="dcterms:W3CDTF">2018-04-11T14:15:44Z</dcterms:modified>
</cp:coreProperties>
</file>